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gif" ContentType="image/gif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42"/>
  </p:notesMasterIdLst>
  <p:sldIdLst>
    <p:sldId id="259" r:id="rId3"/>
    <p:sldId id="256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8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97" r:id="rId23"/>
    <p:sldId id="300" r:id="rId24"/>
    <p:sldId id="298" r:id="rId25"/>
    <p:sldId id="299" r:id="rId26"/>
    <p:sldId id="303" r:id="rId27"/>
    <p:sldId id="301" r:id="rId28"/>
    <p:sldId id="302" r:id="rId29"/>
    <p:sldId id="279" r:id="rId30"/>
    <p:sldId id="280" r:id="rId31"/>
    <p:sldId id="284" r:id="rId32"/>
    <p:sldId id="287" r:id="rId33"/>
    <p:sldId id="288" r:id="rId34"/>
    <p:sldId id="290" r:id="rId35"/>
    <p:sldId id="291" r:id="rId36"/>
    <p:sldId id="292" r:id="rId37"/>
    <p:sldId id="293" r:id="rId38"/>
    <p:sldId id="294" r:id="rId39"/>
    <p:sldId id="295" r:id="rId40"/>
    <p:sldId id="296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7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128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44"/>
    </mc:Choice>
    <mc:Fallback>
      <c:style val="44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trendline>
            <c:trendlineType val="linear"/>
            <c:dispRSqr val="0"/>
            <c:dispEq val="0"/>
          </c:trendline>
          <c:xVal>
            <c:numRef>
              <c:f>Sheet1!$A$2:$A$4</c:f>
              <c:numCache>
                <c:formatCode>General</c:formatCode>
                <c:ptCount val="3"/>
                <c:pt idx="0">
                  <c:v>0.7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91114832"/>
        <c:axId val="-2091110288"/>
      </c:scatterChart>
      <c:valAx>
        <c:axId val="-2091114832"/>
        <c:scaling>
          <c:orientation val="minMax"/>
        </c:scaling>
        <c:delete val="0"/>
        <c:axPos val="b"/>
        <c:majorGridlines/>
        <c:minorGridlines/>
        <c:title>
          <c:overlay val="0"/>
        </c:title>
        <c:numFmt formatCode="General" sourceLinked="1"/>
        <c:majorTickMark val="out"/>
        <c:minorTickMark val="none"/>
        <c:tickLblPos val="nextTo"/>
        <c:crossAx val="-2091110288"/>
        <c:crosses val="autoZero"/>
        <c:crossBetween val="midCat"/>
      </c:valAx>
      <c:valAx>
        <c:axId val="-2091110288"/>
        <c:scaling>
          <c:orientation val="minMax"/>
        </c:scaling>
        <c:delete val="0"/>
        <c:axPos val="l"/>
        <c:majorGridlines/>
        <c:minorGridlines/>
        <c:title>
          <c:overlay val="0"/>
        </c:title>
        <c:numFmt formatCode="General" sourceLinked="1"/>
        <c:majorTickMark val="out"/>
        <c:minorTickMark val="none"/>
        <c:tickLblPos val="nextTo"/>
        <c:crossAx val="-2091114832"/>
        <c:crosses val="autoZero"/>
        <c:crossBetween val="midCat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570C0F-9392-4DFA-BF7D-669166918C9E}" type="datetimeFigureOut">
              <a:rPr lang="en-US" smtClean="0"/>
              <a:t>11/6/16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5C9A24-5D3E-45DB-AF0F-711438589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040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FA8D9-0F73-464F-8922-4FF727A0E00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525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FA8D9-0F73-464F-8922-4FF727A0E00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525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92D9DFA6-29DE-42BF-8320-23670C63F745}" type="datetime1">
              <a:rPr lang="en-US" smtClean="0"/>
              <a:t>11/6/16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F0C595E3-3BF3-F249-99F7-9F075B943F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944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242C12D9-28E4-45C8-8550-5013165D957D}" type="datetime1">
              <a:rPr lang="en-US" smtClean="0"/>
              <a:t>11/6/16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F0C595E3-3BF3-F249-99F7-9F075B943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201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1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EFBE4A4F-0965-42EC-9369-0CED3E3306C4}" type="datetime1">
              <a:rPr lang="en-US" smtClean="0"/>
              <a:t>11/6/16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F0C595E3-3BF3-F249-99F7-9F075B943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34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1485"/>
            <a:ext cx="7772400" cy="146896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6183"/>
          </a:xfrm>
          <a:prstGeom prst="rect">
            <a:avLst/>
          </a:prstGeom>
        </p:spPr>
        <p:txBody>
          <a:bodyPr/>
          <a:lstStyle/>
          <a:p>
            <a:fld id="{4F7F3CFD-D9DA-4851-A098-ADD621AC6F15}" type="datetime1">
              <a:rPr lang="en-US" smtClean="0"/>
              <a:t>11/6/16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618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6183"/>
          </a:xfrm>
          <a:prstGeom prst="rect">
            <a:avLst/>
          </a:prstGeom>
        </p:spPr>
        <p:txBody>
          <a:bodyPr/>
          <a:lstStyle/>
          <a:p>
            <a:fld id="{215472F7-BB17-9B4F-A1B3-E359CB43F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636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43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43711"/>
            <a:ext cx="2133600" cy="366183"/>
          </a:xfrm>
          <a:prstGeom prst="rect">
            <a:avLst/>
          </a:prstGeom>
        </p:spPr>
        <p:txBody>
          <a:bodyPr/>
          <a:lstStyle/>
          <a:p>
            <a:fld id="{86BA8EE0-4978-46EF-A5AC-0372BA816351}" type="datetime1">
              <a:rPr lang="en-US" smtClean="0"/>
              <a:t>11/6/16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43711"/>
            <a:ext cx="2895600" cy="36618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43711"/>
            <a:ext cx="2133600" cy="366183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215472F7-BB17-9B4F-A1B3-E359CB43FC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4839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313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185"/>
            <a:ext cx="7772400" cy="150071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6183"/>
          </a:xfrm>
          <a:prstGeom prst="rect">
            <a:avLst/>
          </a:prstGeom>
        </p:spPr>
        <p:txBody>
          <a:bodyPr/>
          <a:lstStyle/>
          <a:p>
            <a:fld id="{5F18FCB2-31C4-4E94-A13B-6E7AA9D1DFDA}" type="datetime1">
              <a:rPr lang="en-US" smtClean="0"/>
              <a:t>11/6/16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618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6183"/>
          </a:xfrm>
          <a:prstGeom prst="rect">
            <a:avLst/>
          </a:prstGeom>
        </p:spPr>
        <p:txBody>
          <a:bodyPr/>
          <a:lstStyle/>
          <a:p>
            <a:fld id="{215472F7-BB17-9B4F-A1B3-E359CB43F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508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43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43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6183"/>
          </a:xfrm>
          <a:prstGeom prst="rect">
            <a:avLst/>
          </a:prstGeom>
        </p:spPr>
        <p:txBody>
          <a:bodyPr/>
          <a:lstStyle/>
          <a:p>
            <a:fld id="{42E6D8F5-3758-40D6-9A75-6CE7708CE417}" type="datetime1">
              <a:rPr lang="en-US" smtClean="0"/>
              <a:t>11/6/16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618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6183"/>
          </a:xfrm>
          <a:prstGeom prst="rect">
            <a:avLst/>
          </a:prstGeom>
        </p:spPr>
        <p:txBody>
          <a:bodyPr/>
          <a:lstStyle/>
          <a:p>
            <a:fld id="{215472F7-BB17-9B4F-A1B3-E359CB43F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708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4584"/>
            <a:ext cx="4040188" cy="6413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5934"/>
            <a:ext cx="4040188" cy="39497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4584"/>
            <a:ext cx="4041775" cy="6413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5934"/>
            <a:ext cx="4041775" cy="39497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6183"/>
          </a:xfrm>
          <a:prstGeom prst="rect">
            <a:avLst/>
          </a:prstGeom>
        </p:spPr>
        <p:txBody>
          <a:bodyPr/>
          <a:lstStyle/>
          <a:p>
            <a:fld id="{254856F5-0267-49A3-817B-A0294E18AFCC}" type="datetime1">
              <a:rPr lang="en-US" smtClean="0"/>
              <a:t>11/6/16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618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6183"/>
          </a:xfrm>
          <a:prstGeom prst="rect">
            <a:avLst/>
          </a:prstGeom>
        </p:spPr>
        <p:txBody>
          <a:bodyPr/>
          <a:lstStyle/>
          <a:p>
            <a:fld id="{215472F7-BB17-9B4F-A1B3-E359CB43F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043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6183"/>
          </a:xfrm>
          <a:prstGeom prst="rect">
            <a:avLst/>
          </a:prstGeom>
        </p:spPr>
        <p:txBody>
          <a:bodyPr/>
          <a:lstStyle/>
          <a:p>
            <a:fld id="{F1393995-92F2-4FEA-8455-A9F1BACFAB8D}" type="datetime1">
              <a:rPr lang="en-US" smtClean="0"/>
              <a:t>11/6/16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618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6183"/>
          </a:xfrm>
          <a:prstGeom prst="rect">
            <a:avLst/>
          </a:prstGeom>
        </p:spPr>
        <p:txBody>
          <a:bodyPr/>
          <a:lstStyle/>
          <a:p>
            <a:fld id="{215472F7-BB17-9B4F-A1B3-E359CB43F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734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472831"/>
            <a:ext cx="2133600" cy="366183"/>
          </a:xfrm>
          <a:prstGeom prst="rect">
            <a:avLst/>
          </a:prstGeom>
        </p:spPr>
        <p:txBody>
          <a:bodyPr/>
          <a:lstStyle/>
          <a:p>
            <a:fld id="{9B910960-E71C-4FAE-A4F1-BC59A9269BFE}" type="datetime1">
              <a:rPr lang="en-US" smtClean="0"/>
              <a:t>11/6/16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472831"/>
            <a:ext cx="2895600" cy="36618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472831"/>
            <a:ext cx="2133600" cy="366183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215472F7-BB17-9B4F-A1B3-E359CB43FC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41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2"/>
            <a:ext cx="3008313" cy="116204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258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0"/>
            <a:ext cx="3008313" cy="46905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6183"/>
          </a:xfrm>
          <a:prstGeom prst="rect">
            <a:avLst/>
          </a:prstGeom>
        </p:spPr>
        <p:txBody>
          <a:bodyPr/>
          <a:lstStyle/>
          <a:p>
            <a:fld id="{C0BDDE83-FA6C-4E31-983D-0A8714651FBC}" type="datetime1">
              <a:rPr lang="en-US" smtClean="0"/>
              <a:t>11/6/16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618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6183"/>
          </a:xfrm>
          <a:prstGeom prst="rect">
            <a:avLst/>
          </a:prstGeom>
        </p:spPr>
        <p:txBody>
          <a:bodyPr/>
          <a:lstStyle/>
          <a:p>
            <a:fld id="{215472F7-BB17-9B4F-A1B3-E359CB43F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326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61E6C263-09A5-4AC1-A7C6-00454068DFC8}" type="datetime1">
              <a:rPr lang="en-US" smtClean="0"/>
              <a:t>11/6/16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F0C595E3-3BF3-F249-99F7-9F075B943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931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726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3833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867"/>
            <a:ext cx="5486400" cy="8043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6183"/>
          </a:xfrm>
          <a:prstGeom prst="rect">
            <a:avLst/>
          </a:prstGeom>
        </p:spPr>
        <p:txBody>
          <a:bodyPr/>
          <a:lstStyle/>
          <a:p>
            <a:fld id="{852F4466-977B-4B95-BFBA-604473A4DFC3}" type="datetime1">
              <a:rPr lang="en-US" smtClean="0"/>
              <a:t>11/6/16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618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6183"/>
          </a:xfrm>
          <a:prstGeom prst="rect">
            <a:avLst/>
          </a:prstGeom>
        </p:spPr>
        <p:txBody>
          <a:bodyPr/>
          <a:lstStyle/>
          <a:p>
            <a:fld id="{215472F7-BB17-9B4F-A1B3-E359CB43F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6379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1"/>
            <a:ext cx="8229600" cy="452543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6183"/>
          </a:xfrm>
          <a:prstGeom prst="rect">
            <a:avLst/>
          </a:prstGeom>
        </p:spPr>
        <p:txBody>
          <a:bodyPr/>
          <a:lstStyle/>
          <a:p>
            <a:fld id="{C7EEAB3B-D675-484E-8F02-04FFD9C1C829}" type="datetime1">
              <a:rPr lang="en-US" smtClean="0"/>
              <a:t>11/6/16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618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6183"/>
          </a:xfrm>
          <a:prstGeom prst="rect">
            <a:avLst/>
          </a:prstGeom>
        </p:spPr>
        <p:txBody>
          <a:bodyPr/>
          <a:lstStyle/>
          <a:p>
            <a:fld id="{215472F7-BB17-9B4F-A1B3-E359CB43F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6283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5167"/>
            <a:ext cx="2057400" cy="5850467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5167"/>
            <a:ext cx="6019800" cy="585046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6183"/>
          </a:xfrm>
          <a:prstGeom prst="rect">
            <a:avLst/>
          </a:prstGeom>
        </p:spPr>
        <p:txBody>
          <a:bodyPr/>
          <a:lstStyle/>
          <a:p>
            <a:fld id="{3BA7A407-ADEE-47F8-87DE-1D9F7CCD3D5F}" type="datetime1">
              <a:rPr lang="en-US" smtClean="0"/>
              <a:t>11/6/16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618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6183"/>
          </a:xfrm>
          <a:prstGeom prst="rect">
            <a:avLst/>
          </a:prstGeom>
        </p:spPr>
        <p:txBody>
          <a:bodyPr/>
          <a:lstStyle/>
          <a:p>
            <a:fld id="{215472F7-BB17-9B4F-A1B3-E359CB43F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574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0F62271D-363A-4940-8291-26DFBA84D9DB}" type="datetime1">
              <a:rPr lang="en-US" smtClean="0"/>
              <a:t>11/6/16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F0C595E3-3BF3-F249-99F7-9F075B943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809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6F45BD66-CE15-4146-B2E5-D775FC61ABA8}" type="datetime1">
              <a:rPr lang="en-US" smtClean="0"/>
              <a:t>11/6/16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F0C595E3-3BF3-F249-99F7-9F075B943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083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A038C3E9-22D2-4853-ACDE-8EFD7B9E3430}" type="datetime1">
              <a:rPr lang="en-US" smtClean="0"/>
              <a:t>11/6/16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F0C595E3-3BF3-F249-99F7-9F075B943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490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3623B41B-514E-4F9C-8691-3E138127DA1D}" type="datetime1">
              <a:rPr lang="en-US" smtClean="0"/>
              <a:t>11/6/16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F0C595E3-3BF3-F249-99F7-9F075B943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171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A2775FCE-DB38-45EF-A703-D3207769FB7A}" type="datetime1">
              <a:rPr lang="en-US" smtClean="0"/>
              <a:t>11/6/16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F0C595E3-3BF3-F249-99F7-9F075B943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35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247E9110-96BC-42C0-8FF8-1614A785F1A6}" type="datetime1">
              <a:rPr lang="en-US" smtClean="0"/>
              <a:t>11/6/16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F0C595E3-3BF3-F249-99F7-9F075B943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985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B81126D2-C519-4387-8BD7-E219FE928F70}" type="datetime1">
              <a:rPr lang="en-US" smtClean="0"/>
              <a:t>11/6/16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F0C595E3-3BF3-F249-99F7-9F075B943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814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2.emf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7"/>
            <a:ext cx="9140232" cy="685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10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10800000">
            <a:off x="-1" y="5892800"/>
            <a:ext cx="9144001" cy="53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07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0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gi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4" Type="http://schemas.openxmlformats.org/officeDocument/2006/relationships/image" Target="../media/image32.wmf"/><Relationship Id="rId5" Type="http://schemas.openxmlformats.org/officeDocument/2006/relationships/image" Target="../media/image33.wm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82247"/>
            <a:ext cx="9144000" cy="3147918"/>
          </a:xfrm>
        </p:spPr>
        <p:txBody>
          <a:bodyPr/>
          <a:lstStyle/>
          <a:p>
            <a:r>
              <a:rPr lang="en-US" sz="6000" b="1" dirty="0">
                <a:solidFill>
                  <a:schemeClr val="bg1"/>
                </a:solidFill>
              </a:rPr>
              <a:t>Data Analytics </a:t>
            </a:r>
            <a:r>
              <a:rPr lang="en-US" sz="6000" b="1" dirty="0" smtClean="0">
                <a:solidFill>
                  <a:schemeClr val="bg1"/>
                </a:solidFill>
              </a:rPr>
              <a:t>&amp; Data </a:t>
            </a:r>
            <a:r>
              <a:rPr lang="en-US" sz="6000" b="1" dirty="0">
                <a:solidFill>
                  <a:schemeClr val="bg1"/>
                </a:solidFill>
              </a:rPr>
              <a:t>Science </a:t>
            </a:r>
            <a:r>
              <a:rPr lang="en-US" sz="6000" b="1" dirty="0" smtClean="0">
                <a:solidFill>
                  <a:schemeClr val="bg1"/>
                </a:solidFill>
              </a:rPr>
              <a:t>- Big Data Platforms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742764"/>
            <a:ext cx="9144000" cy="2072341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Joy </a:t>
            </a:r>
            <a:r>
              <a:rPr lang="en-US" b="1" dirty="0" smtClean="0">
                <a:solidFill>
                  <a:schemeClr val="bg1"/>
                </a:solidFill>
              </a:rPr>
              <a:t>Chakraborty</a:t>
            </a:r>
          </a:p>
          <a:p>
            <a:r>
              <a:rPr lang="en-US" sz="1800" b="1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jchakrabort5@bloomberg.net</a:t>
            </a:r>
            <a:endParaRPr lang="en-US" sz="1800" b="1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Bloomberg L.P.</a:t>
            </a:r>
          </a:p>
          <a:p>
            <a:r>
              <a:rPr lang="en-US" sz="2400" b="1" dirty="0" smtClean="0">
                <a:solidFill>
                  <a:schemeClr val="bg1"/>
                </a:solidFill>
              </a:rPr>
              <a:t>November 7, </a:t>
            </a:r>
            <a:r>
              <a:rPr lang="en-US" sz="2400" b="1" dirty="0" smtClean="0">
                <a:solidFill>
                  <a:schemeClr val="bg1"/>
                </a:solidFill>
              </a:rPr>
              <a:t>2016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4525" y="6612693"/>
            <a:ext cx="330337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Copyright 2016 Bloomberg L.P.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3000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72F7-BB17-9B4F-A1B3-E359CB43FC8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81000" y="152400"/>
            <a:ext cx="8458200" cy="932613"/>
          </a:xfrm>
          <a:custGeom>
            <a:avLst/>
            <a:gdLst>
              <a:gd name="connsiteX0" fmla="*/ 0 w 8458200"/>
              <a:gd name="connsiteY0" fmla="*/ 0 h 932597"/>
              <a:gd name="connsiteX1" fmla="*/ 8458200 w 8458200"/>
              <a:gd name="connsiteY1" fmla="*/ 0 h 932597"/>
              <a:gd name="connsiteX2" fmla="*/ 8458200 w 8458200"/>
              <a:gd name="connsiteY2" fmla="*/ 932597 h 932597"/>
              <a:gd name="connsiteX3" fmla="*/ 0 w 8458200"/>
              <a:gd name="connsiteY3" fmla="*/ 932597 h 932597"/>
              <a:gd name="connsiteX4" fmla="*/ 0 w 8458200"/>
              <a:gd name="connsiteY4" fmla="*/ 0 h 932597"/>
              <a:gd name="connsiteX0" fmla="*/ 0 w 8458200"/>
              <a:gd name="connsiteY0" fmla="*/ 0 h 932613"/>
              <a:gd name="connsiteX1" fmla="*/ 8458200 w 8458200"/>
              <a:gd name="connsiteY1" fmla="*/ 0 h 932613"/>
              <a:gd name="connsiteX2" fmla="*/ 8458200 w 8458200"/>
              <a:gd name="connsiteY2" fmla="*/ 932597 h 932613"/>
              <a:gd name="connsiteX3" fmla="*/ 0 w 8458200"/>
              <a:gd name="connsiteY3" fmla="*/ 932597 h 932613"/>
              <a:gd name="connsiteX4" fmla="*/ 0 w 8458200"/>
              <a:gd name="connsiteY4" fmla="*/ 0 h 932613"/>
              <a:gd name="connsiteX0" fmla="*/ 0 w 8458200"/>
              <a:gd name="connsiteY0" fmla="*/ 0 h 932613"/>
              <a:gd name="connsiteX1" fmla="*/ 8458200 w 8458200"/>
              <a:gd name="connsiteY1" fmla="*/ 0 h 932613"/>
              <a:gd name="connsiteX2" fmla="*/ 8458200 w 8458200"/>
              <a:gd name="connsiteY2" fmla="*/ 932597 h 932613"/>
              <a:gd name="connsiteX3" fmla="*/ 0 w 8458200"/>
              <a:gd name="connsiteY3" fmla="*/ 932597 h 932613"/>
              <a:gd name="connsiteX4" fmla="*/ 0 w 8458200"/>
              <a:gd name="connsiteY4" fmla="*/ 0 h 932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58200" h="932613">
                <a:moveTo>
                  <a:pt x="0" y="0"/>
                </a:moveTo>
                <a:lnTo>
                  <a:pt x="8458200" y="0"/>
                </a:lnTo>
                <a:lnTo>
                  <a:pt x="8458200" y="932597"/>
                </a:lnTo>
                <a:lnTo>
                  <a:pt x="0" y="932597"/>
                </a:lnTo>
                <a:cubicBezTo>
                  <a:pt x="14631" y="936285"/>
                  <a:pt x="0" y="310866"/>
                  <a:pt x="0" y="0"/>
                </a:cubicBezTo>
                <a:close/>
              </a:path>
            </a:pathLst>
          </a:custGeom>
          <a:noFill/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>
                <a:solidFill>
                  <a:schemeClr val="tx1"/>
                </a:solidFill>
                <a:latin typeface="Garamond" panose="02020404030301010803" pitchFamily="18" charset="0"/>
              </a:rPr>
              <a:t>Hadoop’s </a:t>
            </a:r>
            <a:r>
              <a:rPr lang="en-US" sz="4500" dirty="0">
                <a:latin typeface="Garamond" panose="02020404030301010803" pitchFamily="18" charset="0"/>
              </a:rPr>
              <a:t>HDFS is a fault-tolerant distributed file system</a:t>
            </a:r>
          </a:p>
        </p:txBody>
      </p:sp>
      <p:cxnSp>
        <p:nvCxnSpPr>
          <p:cNvPr id="4" name="Straight Connector 3"/>
          <p:cNvCxnSpPr>
            <a:stCxn id="3" idx="3"/>
            <a:endCxn id="3" idx="2"/>
          </p:cNvCxnSpPr>
          <p:nvPr/>
        </p:nvCxnSpPr>
        <p:spPr>
          <a:xfrm>
            <a:off x="381000" y="1084997"/>
            <a:ext cx="8458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81000" y="1424031"/>
            <a:ext cx="8458200" cy="446276"/>
          </a:xfrm>
          <a:prstGeom prst="rect">
            <a:avLst/>
          </a:prstGeom>
          <a:solidFill>
            <a:srgbClr val="FE9700"/>
          </a:solidFill>
          <a:effectLst>
            <a:glow>
              <a:schemeClr val="accent1"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  <a:reflection stA="45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300" dirty="0" smtClean="0">
                <a:solidFill>
                  <a:schemeClr val="bg1"/>
                </a:solidFill>
                <a:latin typeface="+mj-lt"/>
              </a:rPr>
              <a:t>Hadoop Distributed File System (HDFS)</a:t>
            </a:r>
            <a:endParaRPr lang="en-US" sz="23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1960772"/>
            <a:ext cx="8458200" cy="364715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glow>
              <a:schemeClr val="accent1"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  <a:reflection stA="45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lvl="1"/>
            <a:endParaRPr lang="en-US" sz="1500" dirty="0" smtClean="0">
              <a:latin typeface="+mj-lt"/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800" dirty="0" smtClean="0">
                <a:latin typeface="+mj-lt"/>
              </a:rPr>
              <a:t>  </a:t>
            </a:r>
            <a:r>
              <a:rPr lang="en-US" sz="2800" b="1" dirty="0" smtClean="0">
                <a:latin typeface="+mj-lt"/>
              </a:rPr>
              <a:t>Commodity </a:t>
            </a:r>
            <a:r>
              <a:rPr lang="en-US" sz="2800" b="1" dirty="0">
                <a:latin typeface="+mj-lt"/>
              </a:rPr>
              <a:t>hardware </a:t>
            </a:r>
            <a:r>
              <a:rPr lang="en-US" sz="2800" dirty="0">
                <a:latin typeface="+mj-lt"/>
              </a:rPr>
              <a:t>(typically </a:t>
            </a:r>
            <a:r>
              <a:rPr lang="en-US" sz="2800" dirty="0" smtClean="0">
                <a:latin typeface="+mj-lt"/>
              </a:rPr>
              <a:t>running Linux</a:t>
            </a:r>
            <a:r>
              <a:rPr lang="en-US" sz="2800" dirty="0">
                <a:latin typeface="+mj-lt"/>
              </a:rPr>
              <a:t>)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sz="2800" dirty="0">
                <a:latin typeface="+mj-lt"/>
              </a:rPr>
              <a:t>NameNode (master): Job t</a:t>
            </a:r>
            <a:r>
              <a:rPr lang="en-US" sz="2800" dirty="0" smtClean="0">
                <a:latin typeface="+mj-lt"/>
              </a:rPr>
              <a:t>racker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+mj-lt"/>
              </a:rPr>
              <a:t>DataNode </a:t>
            </a:r>
            <a:r>
              <a:rPr lang="en-US" sz="2800" dirty="0">
                <a:latin typeface="+mj-lt"/>
              </a:rPr>
              <a:t>(slave): Stores data and performs tasks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800" dirty="0" smtClean="0">
                <a:latin typeface="+mj-lt"/>
              </a:rPr>
              <a:t> </a:t>
            </a:r>
            <a:r>
              <a:rPr lang="en-US" sz="2800" b="1" dirty="0" smtClean="0">
                <a:latin typeface="+mj-lt"/>
              </a:rPr>
              <a:t> Local </a:t>
            </a:r>
            <a:r>
              <a:rPr lang="en-US" sz="2800" b="1" dirty="0">
                <a:latin typeface="+mj-lt"/>
              </a:rPr>
              <a:t>(vs SAN) storage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sz="2800" dirty="0">
                <a:latin typeface="+mj-lt"/>
              </a:rPr>
              <a:t>Data replicated 3 times for high fault </a:t>
            </a:r>
            <a:r>
              <a:rPr lang="en-US" sz="2800" dirty="0" smtClean="0">
                <a:latin typeface="+mj-lt"/>
              </a:rPr>
              <a:t>tolerance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+mj-lt"/>
              </a:rPr>
              <a:t>About </a:t>
            </a:r>
            <a:r>
              <a:rPr lang="en-US" sz="2800" dirty="0">
                <a:latin typeface="+mj-lt"/>
              </a:rPr>
              <a:t>1/10</a:t>
            </a:r>
            <a:r>
              <a:rPr lang="en-US" sz="2800" baseline="30000" dirty="0">
                <a:latin typeface="+mj-lt"/>
              </a:rPr>
              <a:t>th</a:t>
            </a:r>
            <a:r>
              <a:rPr lang="en-US" sz="2800" dirty="0">
                <a:latin typeface="+mj-lt"/>
              </a:rPr>
              <a:t> cost even after replication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b="1" dirty="0" smtClean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5688238"/>
            <a:ext cx="5255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www.hadoop.apache.org</a:t>
            </a:r>
          </a:p>
          <a:p>
            <a:endParaRPr lang="en-US" sz="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61038" y="6504368"/>
            <a:ext cx="330337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Copyright 2016 Bloomberg L.P.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248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72F7-BB17-9B4F-A1B3-E359CB43FC8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81000" y="152400"/>
            <a:ext cx="8458200" cy="932613"/>
          </a:xfrm>
          <a:custGeom>
            <a:avLst/>
            <a:gdLst>
              <a:gd name="connsiteX0" fmla="*/ 0 w 8458200"/>
              <a:gd name="connsiteY0" fmla="*/ 0 h 932597"/>
              <a:gd name="connsiteX1" fmla="*/ 8458200 w 8458200"/>
              <a:gd name="connsiteY1" fmla="*/ 0 h 932597"/>
              <a:gd name="connsiteX2" fmla="*/ 8458200 w 8458200"/>
              <a:gd name="connsiteY2" fmla="*/ 932597 h 932597"/>
              <a:gd name="connsiteX3" fmla="*/ 0 w 8458200"/>
              <a:gd name="connsiteY3" fmla="*/ 932597 h 932597"/>
              <a:gd name="connsiteX4" fmla="*/ 0 w 8458200"/>
              <a:gd name="connsiteY4" fmla="*/ 0 h 932597"/>
              <a:gd name="connsiteX0" fmla="*/ 0 w 8458200"/>
              <a:gd name="connsiteY0" fmla="*/ 0 h 932613"/>
              <a:gd name="connsiteX1" fmla="*/ 8458200 w 8458200"/>
              <a:gd name="connsiteY1" fmla="*/ 0 h 932613"/>
              <a:gd name="connsiteX2" fmla="*/ 8458200 w 8458200"/>
              <a:gd name="connsiteY2" fmla="*/ 932597 h 932613"/>
              <a:gd name="connsiteX3" fmla="*/ 0 w 8458200"/>
              <a:gd name="connsiteY3" fmla="*/ 932597 h 932613"/>
              <a:gd name="connsiteX4" fmla="*/ 0 w 8458200"/>
              <a:gd name="connsiteY4" fmla="*/ 0 h 932613"/>
              <a:gd name="connsiteX0" fmla="*/ 0 w 8458200"/>
              <a:gd name="connsiteY0" fmla="*/ 0 h 932613"/>
              <a:gd name="connsiteX1" fmla="*/ 8458200 w 8458200"/>
              <a:gd name="connsiteY1" fmla="*/ 0 h 932613"/>
              <a:gd name="connsiteX2" fmla="*/ 8458200 w 8458200"/>
              <a:gd name="connsiteY2" fmla="*/ 932597 h 932613"/>
              <a:gd name="connsiteX3" fmla="*/ 0 w 8458200"/>
              <a:gd name="connsiteY3" fmla="*/ 932597 h 932613"/>
              <a:gd name="connsiteX4" fmla="*/ 0 w 8458200"/>
              <a:gd name="connsiteY4" fmla="*/ 0 h 932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58200" h="932613">
                <a:moveTo>
                  <a:pt x="0" y="0"/>
                </a:moveTo>
                <a:lnTo>
                  <a:pt x="8458200" y="0"/>
                </a:lnTo>
                <a:lnTo>
                  <a:pt x="8458200" y="932597"/>
                </a:lnTo>
                <a:lnTo>
                  <a:pt x="0" y="932597"/>
                </a:lnTo>
                <a:cubicBezTo>
                  <a:pt x="14631" y="936285"/>
                  <a:pt x="0" y="310866"/>
                  <a:pt x="0" y="0"/>
                </a:cubicBezTo>
                <a:close/>
              </a:path>
            </a:pathLst>
          </a:custGeom>
          <a:noFill/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>
                <a:latin typeface="Garamond" panose="02020404030301010803" pitchFamily="18" charset="0"/>
              </a:rPr>
              <a:t>Hadoop leverages </a:t>
            </a:r>
            <a:r>
              <a:rPr lang="en-US" sz="4500" dirty="0" smtClean="0">
                <a:latin typeface="Garamond" panose="02020404030301010803" pitchFamily="18" charset="0"/>
              </a:rPr>
              <a:t>Map-Reduce</a:t>
            </a:r>
            <a:r>
              <a:rPr lang="en-US" sz="4500" dirty="0">
                <a:latin typeface="Garamond" panose="02020404030301010803" pitchFamily="18" charset="0"/>
              </a:rPr>
              <a:t>, an open source software framework</a:t>
            </a:r>
          </a:p>
        </p:txBody>
      </p:sp>
      <p:cxnSp>
        <p:nvCxnSpPr>
          <p:cNvPr id="4" name="Straight Connector 3"/>
          <p:cNvCxnSpPr>
            <a:stCxn id="3" idx="3"/>
            <a:endCxn id="3" idx="2"/>
          </p:cNvCxnSpPr>
          <p:nvPr/>
        </p:nvCxnSpPr>
        <p:spPr>
          <a:xfrm>
            <a:off x="381000" y="1084997"/>
            <a:ext cx="8458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IA Hadoop Cluster three maps running simultaneousl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40365"/>
            <a:ext cx="4950909" cy="296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76793" y="1676400"/>
            <a:ext cx="3342290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glow>
              <a:schemeClr val="accent1"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  <a:reflection stA="45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en-US" sz="300" b="1" dirty="0" smtClean="0">
              <a:latin typeface="+mj-lt"/>
            </a:endParaRP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200" b="1" dirty="0" smtClean="0">
                <a:latin typeface="+mj-lt"/>
              </a:rPr>
              <a:t>MapReduce</a:t>
            </a:r>
            <a:r>
              <a:rPr lang="en-US" sz="2200" dirty="0" smtClean="0">
                <a:latin typeface="+mj-lt"/>
              </a:rPr>
              <a:t> processes large amounts of data across a collection of servers known as </a:t>
            </a:r>
            <a:r>
              <a:rPr lang="en-US" sz="2200" b="1" dirty="0" smtClean="0">
                <a:latin typeface="+mj-lt"/>
              </a:rPr>
              <a:t>HDFS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200" b="1" dirty="0" smtClean="0">
                <a:latin typeface="+mj-lt"/>
              </a:rPr>
              <a:t>MapReduce</a:t>
            </a:r>
            <a:r>
              <a:rPr lang="en-US" sz="2200" dirty="0" smtClean="0">
                <a:latin typeface="+mj-lt"/>
              </a:rPr>
              <a:t> is easily </a:t>
            </a:r>
            <a:r>
              <a:rPr lang="en-US" sz="2200" dirty="0">
                <a:latin typeface="+mj-lt"/>
              </a:rPr>
              <a:t>parallelizable, scales linearly and is highly optimized for analytical </a:t>
            </a:r>
            <a:r>
              <a:rPr lang="en-US" sz="2200" dirty="0" smtClean="0">
                <a:latin typeface="+mj-lt"/>
              </a:rPr>
              <a:t>workloads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en-US" sz="3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5675241"/>
            <a:ext cx="52551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http://www.drdobbs.com/database/hadoop-the-lay-of-the-land/240150854</a:t>
            </a:r>
          </a:p>
        </p:txBody>
      </p:sp>
      <p:sp>
        <p:nvSpPr>
          <p:cNvPr id="8" name="Rectangle 7"/>
          <p:cNvSpPr/>
          <p:nvPr/>
        </p:nvSpPr>
        <p:spPr>
          <a:xfrm>
            <a:off x="3361038" y="6504368"/>
            <a:ext cx="330337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Copyright 2016 Bloomberg L.P.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099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72F7-BB17-9B4F-A1B3-E359CB43FC8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81000" y="152400"/>
            <a:ext cx="8458200" cy="932613"/>
          </a:xfrm>
          <a:custGeom>
            <a:avLst/>
            <a:gdLst>
              <a:gd name="connsiteX0" fmla="*/ 0 w 8458200"/>
              <a:gd name="connsiteY0" fmla="*/ 0 h 932597"/>
              <a:gd name="connsiteX1" fmla="*/ 8458200 w 8458200"/>
              <a:gd name="connsiteY1" fmla="*/ 0 h 932597"/>
              <a:gd name="connsiteX2" fmla="*/ 8458200 w 8458200"/>
              <a:gd name="connsiteY2" fmla="*/ 932597 h 932597"/>
              <a:gd name="connsiteX3" fmla="*/ 0 w 8458200"/>
              <a:gd name="connsiteY3" fmla="*/ 932597 h 932597"/>
              <a:gd name="connsiteX4" fmla="*/ 0 w 8458200"/>
              <a:gd name="connsiteY4" fmla="*/ 0 h 932597"/>
              <a:gd name="connsiteX0" fmla="*/ 0 w 8458200"/>
              <a:gd name="connsiteY0" fmla="*/ 0 h 932613"/>
              <a:gd name="connsiteX1" fmla="*/ 8458200 w 8458200"/>
              <a:gd name="connsiteY1" fmla="*/ 0 h 932613"/>
              <a:gd name="connsiteX2" fmla="*/ 8458200 w 8458200"/>
              <a:gd name="connsiteY2" fmla="*/ 932597 h 932613"/>
              <a:gd name="connsiteX3" fmla="*/ 0 w 8458200"/>
              <a:gd name="connsiteY3" fmla="*/ 932597 h 932613"/>
              <a:gd name="connsiteX4" fmla="*/ 0 w 8458200"/>
              <a:gd name="connsiteY4" fmla="*/ 0 h 932613"/>
              <a:gd name="connsiteX0" fmla="*/ 0 w 8458200"/>
              <a:gd name="connsiteY0" fmla="*/ 0 h 932613"/>
              <a:gd name="connsiteX1" fmla="*/ 8458200 w 8458200"/>
              <a:gd name="connsiteY1" fmla="*/ 0 h 932613"/>
              <a:gd name="connsiteX2" fmla="*/ 8458200 w 8458200"/>
              <a:gd name="connsiteY2" fmla="*/ 932597 h 932613"/>
              <a:gd name="connsiteX3" fmla="*/ 0 w 8458200"/>
              <a:gd name="connsiteY3" fmla="*/ 932597 h 932613"/>
              <a:gd name="connsiteX4" fmla="*/ 0 w 8458200"/>
              <a:gd name="connsiteY4" fmla="*/ 0 h 932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58200" h="932613">
                <a:moveTo>
                  <a:pt x="0" y="0"/>
                </a:moveTo>
                <a:lnTo>
                  <a:pt x="8458200" y="0"/>
                </a:lnTo>
                <a:lnTo>
                  <a:pt x="8458200" y="932597"/>
                </a:lnTo>
                <a:lnTo>
                  <a:pt x="0" y="932597"/>
                </a:lnTo>
                <a:cubicBezTo>
                  <a:pt x="14631" y="936285"/>
                  <a:pt x="0" y="310866"/>
                  <a:pt x="0" y="0"/>
                </a:cubicBezTo>
                <a:close/>
              </a:path>
            </a:pathLst>
          </a:custGeom>
          <a:noFill/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>
                <a:latin typeface="Garamond" panose="02020404030301010803" pitchFamily="18" charset="0"/>
              </a:rPr>
              <a:t>Moving beyond </a:t>
            </a:r>
            <a:r>
              <a:rPr lang="en-US" sz="4500" dirty="0" smtClean="0">
                <a:latin typeface="Garamond" panose="02020404030301010803" pitchFamily="18" charset="0"/>
              </a:rPr>
              <a:t>Map-Reduce </a:t>
            </a:r>
            <a:r>
              <a:rPr lang="en-US" sz="4500" dirty="0">
                <a:latin typeface="Garamond" panose="02020404030301010803" pitchFamily="18" charset="0"/>
              </a:rPr>
              <a:t>with </a:t>
            </a:r>
            <a:r>
              <a:rPr lang="en-US" sz="4500" dirty="0" smtClean="0">
                <a:latin typeface="Garamond" panose="02020404030301010803" pitchFamily="18" charset="0"/>
              </a:rPr>
              <a:t>Hadoop</a:t>
            </a:r>
            <a:endParaRPr lang="en-US" sz="4500" dirty="0">
              <a:latin typeface="Garamond" panose="02020404030301010803" pitchFamily="18" charset="0"/>
            </a:endParaRPr>
          </a:p>
        </p:txBody>
      </p:sp>
      <p:cxnSp>
        <p:nvCxnSpPr>
          <p:cNvPr id="4" name="Straight Connector 3"/>
          <p:cNvCxnSpPr>
            <a:stCxn id="3" idx="3"/>
            <a:endCxn id="3" idx="2"/>
          </p:cNvCxnSpPr>
          <p:nvPr/>
        </p:nvCxnSpPr>
        <p:spPr>
          <a:xfrm>
            <a:off x="381000" y="1084997"/>
            <a:ext cx="8458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828800"/>
            <a:ext cx="8686800" cy="36781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0999" y="5673811"/>
            <a:ext cx="52551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: http://hortonworks.com/get-started/yarn/</a:t>
            </a:r>
          </a:p>
        </p:txBody>
      </p:sp>
      <p:sp>
        <p:nvSpPr>
          <p:cNvPr id="7" name="Rectangle 6"/>
          <p:cNvSpPr/>
          <p:nvPr/>
        </p:nvSpPr>
        <p:spPr>
          <a:xfrm>
            <a:off x="3361038" y="6504368"/>
            <a:ext cx="330337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Copyright 2016 Bloomberg L.P.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6434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BA12D-9255-4430-B91A-21F65641110E}" type="slidenum">
              <a:rPr lang="en-US" smtClean="0"/>
              <a:t>13</a:t>
            </a:fld>
            <a:endParaRPr lang="en-US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81000" y="152400"/>
            <a:ext cx="8458200" cy="932613"/>
          </a:xfrm>
          <a:custGeom>
            <a:avLst/>
            <a:gdLst>
              <a:gd name="connsiteX0" fmla="*/ 0 w 8458200"/>
              <a:gd name="connsiteY0" fmla="*/ 0 h 932597"/>
              <a:gd name="connsiteX1" fmla="*/ 8458200 w 8458200"/>
              <a:gd name="connsiteY1" fmla="*/ 0 h 932597"/>
              <a:gd name="connsiteX2" fmla="*/ 8458200 w 8458200"/>
              <a:gd name="connsiteY2" fmla="*/ 932597 h 932597"/>
              <a:gd name="connsiteX3" fmla="*/ 0 w 8458200"/>
              <a:gd name="connsiteY3" fmla="*/ 932597 h 932597"/>
              <a:gd name="connsiteX4" fmla="*/ 0 w 8458200"/>
              <a:gd name="connsiteY4" fmla="*/ 0 h 932597"/>
              <a:gd name="connsiteX0" fmla="*/ 0 w 8458200"/>
              <a:gd name="connsiteY0" fmla="*/ 0 h 932613"/>
              <a:gd name="connsiteX1" fmla="*/ 8458200 w 8458200"/>
              <a:gd name="connsiteY1" fmla="*/ 0 h 932613"/>
              <a:gd name="connsiteX2" fmla="*/ 8458200 w 8458200"/>
              <a:gd name="connsiteY2" fmla="*/ 932597 h 932613"/>
              <a:gd name="connsiteX3" fmla="*/ 0 w 8458200"/>
              <a:gd name="connsiteY3" fmla="*/ 932597 h 932613"/>
              <a:gd name="connsiteX4" fmla="*/ 0 w 8458200"/>
              <a:gd name="connsiteY4" fmla="*/ 0 h 932613"/>
              <a:gd name="connsiteX0" fmla="*/ 0 w 8458200"/>
              <a:gd name="connsiteY0" fmla="*/ 0 h 932613"/>
              <a:gd name="connsiteX1" fmla="*/ 8458200 w 8458200"/>
              <a:gd name="connsiteY1" fmla="*/ 0 h 932613"/>
              <a:gd name="connsiteX2" fmla="*/ 8458200 w 8458200"/>
              <a:gd name="connsiteY2" fmla="*/ 932597 h 932613"/>
              <a:gd name="connsiteX3" fmla="*/ 0 w 8458200"/>
              <a:gd name="connsiteY3" fmla="*/ 932597 h 932613"/>
              <a:gd name="connsiteX4" fmla="*/ 0 w 8458200"/>
              <a:gd name="connsiteY4" fmla="*/ 0 h 932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58200" h="932613">
                <a:moveTo>
                  <a:pt x="0" y="0"/>
                </a:moveTo>
                <a:lnTo>
                  <a:pt x="8458200" y="0"/>
                </a:lnTo>
                <a:lnTo>
                  <a:pt x="8458200" y="932597"/>
                </a:lnTo>
                <a:lnTo>
                  <a:pt x="0" y="932597"/>
                </a:lnTo>
                <a:cubicBezTo>
                  <a:pt x="14631" y="936285"/>
                  <a:pt x="0" y="310866"/>
                  <a:pt x="0" y="0"/>
                </a:cubicBezTo>
                <a:close/>
              </a:path>
            </a:pathLst>
          </a:cu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err="1" smtClean="0">
                <a:latin typeface="Garamond" panose="02020404030301010803" pitchFamily="18" charset="0"/>
              </a:rPr>
              <a:t>GreenPlum</a:t>
            </a:r>
            <a:r>
              <a:rPr lang="en-US" sz="4500" dirty="0" smtClean="0">
                <a:latin typeface="Garamond" panose="02020404030301010803" pitchFamily="18" charset="0"/>
              </a:rPr>
              <a:t> DCA Overview</a:t>
            </a:r>
            <a:endParaRPr lang="en-US" sz="4500" dirty="0">
              <a:latin typeface="Garamond" panose="02020404030301010803" pitchFamily="18" charset="0"/>
            </a:endParaRPr>
          </a:p>
        </p:txBody>
      </p:sp>
      <p:cxnSp>
        <p:nvCxnSpPr>
          <p:cNvPr id="13" name="Straight Connector 12"/>
          <p:cNvCxnSpPr>
            <a:stCxn id="11" idx="3"/>
            <a:endCxn id="11" idx="2"/>
          </p:cNvCxnSpPr>
          <p:nvPr/>
        </p:nvCxnSpPr>
        <p:spPr>
          <a:xfrm>
            <a:off x="381000" y="1084997"/>
            <a:ext cx="8458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8068" y="2097619"/>
            <a:ext cx="5891521" cy="3736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086856" y="2209800"/>
            <a:ext cx="249292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UDF’s: </a:t>
            </a:r>
            <a:r>
              <a:rPr lang="en-US" sz="1400" dirty="0" err="1" smtClean="0"/>
              <a:t>R,Java,C,Python,Perl</a:t>
            </a:r>
            <a:endParaRPr lang="en-US" sz="1400" dirty="0" smtClean="0"/>
          </a:p>
          <a:p>
            <a:r>
              <a:rPr lang="en-US" sz="1400" dirty="0" smtClean="0"/>
              <a:t>ODBC,JDBC,OLEDB</a:t>
            </a:r>
            <a:br>
              <a:rPr lang="en-US" sz="1400" dirty="0" smtClean="0"/>
            </a:br>
            <a:r>
              <a:rPr lang="en-US" sz="1400" dirty="0" smtClean="0"/>
              <a:t>BI/ETL Tools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398068" y="1213991"/>
            <a:ext cx="361509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GP V2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12 segment servers, 6 segments/server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96 segments, 192 Cores, 3TB RAM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81 TB Raw, 400 TB w/ Compression</a:t>
            </a:r>
          </a:p>
          <a:p>
            <a:pPr marL="285750" indent="-285750">
              <a:buFontTx/>
              <a:buChar char="-"/>
            </a:pPr>
            <a:r>
              <a:rPr lang="en-US" sz="1400" dirty="0" err="1" smtClean="0"/>
              <a:t>PostgreSQL</a:t>
            </a:r>
            <a:endParaRPr lang="en-US" sz="1400" dirty="0" smtClean="0"/>
          </a:p>
          <a:p>
            <a:pPr marL="285750" indent="-285750">
              <a:buFontTx/>
              <a:buChar char="-"/>
            </a:pPr>
            <a:r>
              <a:rPr lang="en-US" sz="1400" dirty="0" smtClean="0"/>
              <a:t>Linear Scale, Parallel Loading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Self-Healing Fault-Tolerance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40GB/sec Scan, 10TB/</a:t>
            </a:r>
            <a:r>
              <a:rPr lang="en-US" sz="1400" dirty="0" err="1" smtClean="0"/>
              <a:t>hr</a:t>
            </a:r>
            <a:r>
              <a:rPr lang="en-US" sz="1400" dirty="0" smtClean="0"/>
              <a:t> Load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3361038" y="6504368"/>
            <a:ext cx="330337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Copyright 2016 Bloomberg L.P.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5457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72F7-BB17-9B4F-A1B3-E359CB43FC8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81000" y="152400"/>
            <a:ext cx="8458200" cy="932613"/>
          </a:xfrm>
          <a:custGeom>
            <a:avLst/>
            <a:gdLst>
              <a:gd name="connsiteX0" fmla="*/ 0 w 8458200"/>
              <a:gd name="connsiteY0" fmla="*/ 0 h 932597"/>
              <a:gd name="connsiteX1" fmla="*/ 8458200 w 8458200"/>
              <a:gd name="connsiteY1" fmla="*/ 0 h 932597"/>
              <a:gd name="connsiteX2" fmla="*/ 8458200 w 8458200"/>
              <a:gd name="connsiteY2" fmla="*/ 932597 h 932597"/>
              <a:gd name="connsiteX3" fmla="*/ 0 w 8458200"/>
              <a:gd name="connsiteY3" fmla="*/ 932597 h 932597"/>
              <a:gd name="connsiteX4" fmla="*/ 0 w 8458200"/>
              <a:gd name="connsiteY4" fmla="*/ 0 h 932597"/>
              <a:gd name="connsiteX0" fmla="*/ 0 w 8458200"/>
              <a:gd name="connsiteY0" fmla="*/ 0 h 932613"/>
              <a:gd name="connsiteX1" fmla="*/ 8458200 w 8458200"/>
              <a:gd name="connsiteY1" fmla="*/ 0 h 932613"/>
              <a:gd name="connsiteX2" fmla="*/ 8458200 w 8458200"/>
              <a:gd name="connsiteY2" fmla="*/ 932597 h 932613"/>
              <a:gd name="connsiteX3" fmla="*/ 0 w 8458200"/>
              <a:gd name="connsiteY3" fmla="*/ 932597 h 932613"/>
              <a:gd name="connsiteX4" fmla="*/ 0 w 8458200"/>
              <a:gd name="connsiteY4" fmla="*/ 0 h 932613"/>
              <a:gd name="connsiteX0" fmla="*/ 0 w 8458200"/>
              <a:gd name="connsiteY0" fmla="*/ 0 h 932613"/>
              <a:gd name="connsiteX1" fmla="*/ 8458200 w 8458200"/>
              <a:gd name="connsiteY1" fmla="*/ 0 h 932613"/>
              <a:gd name="connsiteX2" fmla="*/ 8458200 w 8458200"/>
              <a:gd name="connsiteY2" fmla="*/ 932597 h 932613"/>
              <a:gd name="connsiteX3" fmla="*/ 0 w 8458200"/>
              <a:gd name="connsiteY3" fmla="*/ 932597 h 932613"/>
              <a:gd name="connsiteX4" fmla="*/ 0 w 8458200"/>
              <a:gd name="connsiteY4" fmla="*/ 0 h 932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58200" h="932613">
                <a:moveTo>
                  <a:pt x="0" y="0"/>
                </a:moveTo>
                <a:lnTo>
                  <a:pt x="8458200" y="0"/>
                </a:lnTo>
                <a:lnTo>
                  <a:pt x="8458200" y="932597"/>
                </a:lnTo>
                <a:lnTo>
                  <a:pt x="0" y="932597"/>
                </a:lnTo>
                <a:cubicBezTo>
                  <a:pt x="14631" y="936285"/>
                  <a:pt x="0" y="310866"/>
                  <a:pt x="0" y="0"/>
                </a:cubicBezTo>
                <a:close/>
              </a:path>
            </a:pathLst>
          </a:cu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>
                <a:latin typeface="Garamond" panose="02020404030301010803" pitchFamily="18" charset="0"/>
              </a:rPr>
              <a:t>Data Platform – Technology Stack</a:t>
            </a:r>
            <a:endParaRPr lang="en-US" sz="4500" dirty="0">
              <a:latin typeface="Garamond" panose="02020404030301010803" pitchFamily="18" charset="0"/>
            </a:endParaRPr>
          </a:p>
        </p:txBody>
      </p:sp>
      <p:cxnSp>
        <p:nvCxnSpPr>
          <p:cNvPr id="4" name="Straight Connector 3"/>
          <p:cNvCxnSpPr>
            <a:stCxn id="3" idx="3"/>
            <a:endCxn id="3" idx="2"/>
          </p:cNvCxnSpPr>
          <p:nvPr/>
        </p:nvCxnSpPr>
        <p:spPr>
          <a:xfrm>
            <a:off x="381000" y="1084997"/>
            <a:ext cx="8458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66165"/>
            <a:ext cx="7576751" cy="4584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361038" y="6504368"/>
            <a:ext cx="330337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Copyright 2016 Bloomberg L.P.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7790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72F7-BB17-9B4F-A1B3-E359CB43FC8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81000" y="152400"/>
            <a:ext cx="8458200" cy="932613"/>
          </a:xfrm>
          <a:custGeom>
            <a:avLst/>
            <a:gdLst>
              <a:gd name="connsiteX0" fmla="*/ 0 w 8458200"/>
              <a:gd name="connsiteY0" fmla="*/ 0 h 932597"/>
              <a:gd name="connsiteX1" fmla="*/ 8458200 w 8458200"/>
              <a:gd name="connsiteY1" fmla="*/ 0 h 932597"/>
              <a:gd name="connsiteX2" fmla="*/ 8458200 w 8458200"/>
              <a:gd name="connsiteY2" fmla="*/ 932597 h 932597"/>
              <a:gd name="connsiteX3" fmla="*/ 0 w 8458200"/>
              <a:gd name="connsiteY3" fmla="*/ 932597 h 932597"/>
              <a:gd name="connsiteX4" fmla="*/ 0 w 8458200"/>
              <a:gd name="connsiteY4" fmla="*/ 0 h 932597"/>
              <a:gd name="connsiteX0" fmla="*/ 0 w 8458200"/>
              <a:gd name="connsiteY0" fmla="*/ 0 h 932613"/>
              <a:gd name="connsiteX1" fmla="*/ 8458200 w 8458200"/>
              <a:gd name="connsiteY1" fmla="*/ 0 h 932613"/>
              <a:gd name="connsiteX2" fmla="*/ 8458200 w 8458200"/>
              <a:gd name="connsiteY2" fmla="*/ 932597 h 932613"/>
              <a:gd name="connsiteX3" fmla="*/ 0 w 8458200"/>
              <a:gd name="connsiteY3" fmla="*/ 932597 h 932613"/>
              <a:gd name="connsiteX4" fmla="*/ 0 w 8458200"/>
              <a:gd name="connsiteY4" fmla="*/ 0 h 932613"/>
              <a:gd name="connsiteX0" fmla="*/ 0 w 8458200"/>
              <a:gd name="connsiteY0" fmla="*/ 0 h 932613"/>
              <a:gd name="connsiteX1" fmla="*/ 8458200 w 8458200"/>
              <a:gd name="connsiteY1" fmla="*/ 0 h 932613"/>
              <a:gd name="connsiteX2" fmla="*/ 8458200 w 8458200"/>
              <a:gd name="connsiteY2" fmla="*/ 932597 h 932613"/>
              <a:gd name="connsiteX3" fmla="*/ 0 w 8458200"/>
              <a:gd name="connsiteY3" fmla="*/ 932597 h 932613"/>
              <a:gd name="connsiteX4" fmla="*/ 0 w 8458200"/>
              <a:gd name="connsiteY4" fmla="*/ 0 h 932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58200" h="932613">
                <a:moveTo>
                  <a:pt x="0" y="0"/>
                </a:moveTo>
                <a:lnTo>
                  <a:pt x="8458200" y="0"/>
                </a:lnTo>
                <a:lnTo>
                  <a:pt x="8458200" y="932597"/>
                </a:lnTo>
                <a:lnTo>
                  <a:pt x="0" y="932597"/>
                </a:lnTo>
                <a:cubicBezTo>
                  <a:pt x="14631" y="936285"/>
                  <a:pt x="0" y="310866"/>
                  <a:pt x="0" y="0"/>
                </a:cubicBezTo>
                <a:close/>
              </a:path>
            </a:pathLst>
          </a:cu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>
                <a:latin typeface="Garamond" panose="02020404030301010803" pitchFamily="18" charset="0"/>
              </a:rPr>
              <a:t>Data Platform Architecture</a:t>
            </a:r>
            <a:endParaRPr lang="en-US" sz="4500" dirty="0">
              <a:latin typeface="Garamond" panose="02020404030301010803" pitchFamily="18" charset="0"/>
            </a:endParaRPr>
          </a:p>
        </p:txBody>
      </p:sp>
      <p:cxnSp>
        <p:nvCxnSpPr>
          <p:cNvPr id="4" name="Straight Connector 3"/>
          <p:cNvCxnSpPr>
            <a:stCxn id="3" idx="3"/>
            <a:endCxn id="3" idx="2"/>
          </p:cNvCxnSpPr>
          <p:nvPr/>
        </p:nvCxnSpPr>
        <p:spPr>
          <a:xfrm>
            <a:off x="381000" y="1084997"/>
            <a:ext cx="8458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245443"/>
            <a:ext cx="7485106" cy="4588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361038" y="6504368"/>
            <a:ext cx="330337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Copyright 2016 Bloomberg L.P.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4738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BA12D-9255-4430-B91A-21F65641110E}" type="slidenum">
              <a:rPr lang="en-US" smtClean="0"/>
              <a:t>16</a:t>
            </a:fld>
            <a:endParaRPr lang="en-US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81000" y="152400"/>
            <a:ext cx="8458200" cy="932613"/>
          </a:xfrm>
          <a:custGeom>
            <a:avLst/>
            <a:gdLst>
              <a:gd name="connsiteX0" fmla="*/ 0 w 8458200"/>
              <a:gd name="connsiteY0" fmla="*/ 0 h 932597"/>
              <a:gd name="connsiteX1" fmla="*/ 8458200 w 8458200"/>
              <a:gd name="connsiteY1" fmla="*/ 0 h 932597"/>
              <a:gd name="connsiteX2" fmla="*/ 8458200 w 8458200"/>
              <a:gd name="connsiteY2" fmla="*/ 932597 h 932597"/>
              <a:gd name="connsiteX3" fmla="*/ 0 w 8458200"/>
              <a:gd name="connsiteY3" fmla="*/ 932597 h 932597"/>
              <a:gd name="connsiteX4" fmla="*/ 0 w 8458200"/>
              <a:gd name="connsiteY4" fmla="*/ 0 h 932597"/>
              <a:gd name="connsiteX0" fmla="*/ 0 w 8458200"/>
              <a:gd name="connsiteY0" fmla="*/ 0 h 932613"/>
              <a:gd name="connsiteX1" fmla="*/ 8458200 w 8458200"/>
              <a:gd name="connsiteY1" fmla="*/ 0 h 932613"/>
              <a:gd name="connsiteX2" fmla="*/ 8458200 w 8458200"/>
              <a:gd name="connsiteY2" fmla="*/ 932597 h 932613"/>
              <a:gd name="connsiteX3" fmla="*/ 0 w 8458200"/>
              <a:gd name="connsiteY3" fmla="*/ 932597 h 932613"/>
              <a:gd name="connsiteX4" fmla="*/ 0 w 8458200"/>
              <a:gd name="connsiteY4" fmla="*/ 0 h 932613"/>
              <a:gd name="connsiteX0" fmla="*/ 0 w 8458200"/>
              <a:gd name="connsiteY0" fmla="*/ 0 h 932613"/>
              <a:gd name="connsiteX1" fmla="*/ 8458200 w 8458200"/>
              <a:gd name="connsiteY1" fmla="*/ 0 h 932613"/>
              <a:gd name="connsiteX2" fmla="*/ 8458200 w 8458200"/>
              <a:gd name="connsiteY2" fmla="*/ 932597 h 932613"/>
              <a:gd name="connsiteX3" fmla="*/ 0 w 8458200"/>
              <a:gd name="connsiteY3" fmla="*/ 932597 h 932613"/>
              <a:gd name="connsiteX4" fmla="*/ 0 w 8458200"/>
              <a:gd name="connsiteY4" fmla="*/ 0 h 932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58200" h="932613">
                <a:moveTo>
                  <a:pt x="0" y="0"/>
                </a:moveTo>
                <a:lnTo>
                  <a:pt x="8458200" y="0"/>
                </a:lnTo>
                <a:lnTo>
                  <a:pt x="8458200" y="932597"/>
                </a:lnTo>
                <a:lnTo>
                  <a:pt x="0" y="932597"/>
                </a:lnTo>
                <a:cubicBezTo>
                  <a:pt x="14631" y="936285"/>
                  <a:pt x="0" y="310866"/>
                  <a:pt x="0" y="0"/>
                </a:cubicBezTo>
                <a:close/>
              </a:path>
            </a:pathLst>
          </a:cu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>
                <a:latin typeface="Garamond" panose="02020404030301010803" pitchFamily="18" charset="0"/>
              </a:rPr>
              <a:t>Data Platform - Ingestion</a:t>
            </a:r>
            <a:endParaRPr lang="en-US" sz="4500" dirty="0">
              <a:latin typeface="Garamond" panose="02020404030301010803" pitchFamily="18" charset="0"/>
            </a:endParaRPr>
          </a:p>
        </p:txBody>
      </p:sp>
      <p:cxnSp>
        <p:nvCxnSpPr>
          <p:cNvPr id="13" name="Straight Connector 12"/>
          <p:cNvCxnSpPr>
            <a:stCxn id="11" idx="3"/>
            <a:endCxn id="11" idx="2"/>
          </p:cNvCxnSpPr>
          <p:nvPr/>
        </p:nvCxnSpPr>
        <p:spPr>
          <a:xfrm>
            <a:off x="381000" y="1084997"/>
            <a:ext cx="8458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201"/>
            <a:ext cx="7403757" cy="4590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361038" y="6504368"/>
            <a:ext cx="330337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Copyright 2016 Bloomberg L.P.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3318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BA12D-9255-4430-B91A-21F65641110E}" type="slidenum">
              <a:rPr lang="en-US" smtClean="0"/>
              <a:t>17</a:t>
            </a:fld>
            <a:endParaRPr lang="en-US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81000" y="152400"/>
            <a:ext cx="8458200" cy="932613"/>
          </a:xfrm>
          <a:custGeom>
            <a:avLst/>
            <a:gdLst>
              <a:gd name="connsiteX0" fmla="*/ 0 w 8458200"/>
              <a:gd name="connsiteY0" fmla="*/ 0 h 932597"/>
              <a:gd name="connsiteX1" fmla="*/ 8458200 w 8458200"/>
              <a:gd name="connsiteY1" fmla="*/ 0 h 932597"/>
              <a:gd name="connsiteX2" fmla="*/ 8458200 w 8458200"/>
              <a:gd name="connsiteY2" fmla="*/ 932597 h 932597"/>
              <a:gd name="connsiteX3" fmla="*/ 0 w 8458200"/>
              <a:gd name="connsiteY3" fmla="*/ 932597 h 932597"/>
              <a:gd name="connsiteX4" fmla="*/ 0 w 8458200"/>
              <a:gd name="connsiteY4" fmla="*/ 0 h 932597"/>
              <a:gd name="connsiteX0" fmla="*/ 0 w 8458200"/>
              <a:gd name="connsiteY0" fmla="*/ 0 h 932613"/>
              <a:gd name="connsiteX1" fmla="*/ 8458200 w 8458200"/>
              <a:gd name="connsiteY1" fmla="*/ 0 h 932613"/>
              <a:gd name="connsiteX2" fmla="*/ 8458200 w 8458200"/>
              <a:gd name="connsiteY2" fmla="*/ 932597 h 932613"/>
              <a:gd name="connsiteX3" fmla="*/ 0 w 8458200"/>
              <a:gd name="connsiteY3" fmla="*/ 932597 h 932613"/>
              <a:gd name="connsiteX4" fmla="*/ 0 w 8458200"/>
              <a:gd name="connsiteY4" fmla="*/ 0 h 932613"/>
              <a:gd name="connsiteX0" fmla="*/ 0 w 8458200"/>
              <a:gd name="connsiteY0" fmla="*/ 0 h 932613"/>
              <a:gd name="connsiteX1" fmla="*/ 8458200 w 8458200"/>
              <a:gd name="connsiteY1" fmla="*/ 0 h 932613"/>
              <a:gd name="connsiteX2" fmla="*/ 8458200 w 8458200"/>
              <a:gd name="connsiteY2" fmla="*/ 932597 h 932613"/>
              <a:gd name="connsiteX3" fmla="*/ 0 w 8458200"/>
              <a:gd name="connsiteY3" fmla="*/ 932597 h 932613"/>
              <a:gd name="connsiteX4" fmla="*/ 0 w 8458200"/>
              <a:gd name="connsiteY4" fmla="*/ 0 h 932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58200" h="932613">
                <a:moveTo>
                  <a:pt x="0" y="0"/>
                </a:moveTo>
                <a:lnTo>
                  <a:pt x="8458200" y="0"/>
                </a:lnTo>
                <a:lnTo>
                  <a:pt x="8458200" y="932597"/>
                </a:lnTo>
                <a:lnTo>
                  <a:pt x="0" y="932597"/>
                </a:lnTo>
                <a:cubicBezTo>
                  <a:pt x="14631" y="936285"/>
                  <a:pt x="0" y="310866"/>
                  <a:pt x="0" y="0"/>
                </a:cubicBezTo>
                <a:close/>
              </a:path>
            </a:pathLst>
          </a:cu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>
                <a:latin typeface="Garamond" panose="02020404030301010803" pitchFamily="18" charset="0"/>
              </a:rPr>
              <a:t>Ingestion Patterns</a:t>
            </a:r>
            <a:endParaRPr lang="en-US" sz="4500" dirty="0">
              <a:latin typeface="Garamond" panose="02020404030301010803" pitchFamily="18" charset="0"/>
            </a:endParaRPr>
          </a:p>
        </p:txBody>
      </p:sp>
      <p:cxnSp>
        <p:nvCxnSpPr>
          <p:cNvPr id="13" name="Straight Connector 12"/>
          <p:cNvCxnSpPr>
            <a:stCxn id="11" idx="3"/>
            <a:endCxn id="11" idx="2"/>
          </p:cNvCxnSpPr>
          <p:nvPr/>
        </p:nvCxnSpPr>
        <p:spPr>
          <a:xfrm>
            <a:off x="381000" y="1084997"/>
            <a:ext cx="8458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98064"/>
            <a:ext cx="7426411" cy="412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361038" y="6504368"/>
            <a:ext cx="330337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Copyright 2016 Bloomberg L.P.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179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BA12D-9255-4430-B91A-21F65641110E}" type="slidenum">
              <a:rPr lang="en-US" smtClean="0"/>
              <a:t>18</a:t>
            </a:fld>
            <a:endParaRPr lang="en-US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81000" y="152400"/>
            <a:ext cx="8458200" cy="932613"/>
          </a:xfrm>
          <a:custGeom>
            <a:avLst/>
            <a:gdLst>
              <a:gd name="connsiteX0" fmla="*/ 0 w 8458200"/>
              <a:gd name="connsiteY0" fmla="*/ 0 h 932597"/>
              <a:gd name="connsiteX1" fmla="*/ 8458200 w 8458200"/>
              <a:gd name="connsiteY1" fmla="*/ 0 h 932597"/>
              <a:gd name="connsiteX2" fmla="*/ 8458200 w 8458200"/>
              <a:gd name="connsiteY2" fmla="*/ 932597 h 932597"/>
              <a:gd name="connsiteX3" fmla="*/ 0 w 8458200"/>
              <a:gd name="connsiteY3" fmla="*/ 932597 h 932597"/>
              <a:gd name="connsiteX4" fmla="*/ 0 w 8458200"/>
              <a:gd name="connsiteY4" fmla="*/ 0 h 932597"/>
              <a:gd name="connsiteX0" fmla="*/ 0 w 8458200"/>
              <a:gd name="connsiteY0" fmla="*/ 0 h 932613"/>
              <a:gd name="connsiteX1" fmla="*/ 8458200 w 8458200"/>
              <a:gd name="connsiteY1" fmla="*/ 0 h 932613"/>
              <a:gd name="connsiteX2" fmla="*/ 8458200 w 8458200"/>
              <a:gd name="connsiteY2" fmla="*/ 932597 h 932613"/>
              <a:gd name="connsiteX3" fmla="*/ 0 w 8458200"/>
              <a:gd name="connsiteY3" fmla="*/ 932597 h 932613"/>
              <a:gd name="connsiteX4" fmla="*/ 0 w 8458200"/>
              <a:gd name="connsiteY4" fmla="*/ 0 h 932613"/>
              <a:gd name="connsiteX0" fmla="*/ 0 w 8458200"/>
              <a:gd name="connsiteY0" fmla="*/ 0 h 932613"/>
              <a:gd name="connsiteX1" fmla="*/ 8458200 w 8458200"/>
              <a:gd name="connsiteY1" fmla="*/ 0 h 932613"/>
              <a:gd name="connsiteX2" fmla="*/ 8458200 w 8458200"/>
              <a:gd name="connsiteY2" fmla="*/ 932597 h 932613"/>
              <a:gd name="connsiteX3" fmla="*/ 0 w 8458200"/>
              <a:gd name="connsiteY3" fmla="*/ 932597 h 932613"/>
              <a:gd name="connsiteX4" fmla="*/ 0 w 8458200"/>
              <a:gd name="connsiteY4" fmla="*/ 0 h 932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58200" h="932613">
                <a:moveTo>
                  <a:pt x="0" y="0"/>
                </a:moveTo>
                <a:lnTo>
                  <a:pt x="8458200" y="0"/>
                </a:lnTo>
                <a:lnTo>
                  <a:pt x="8458200" y="932597"/>
                </a:lnTo>
                <a:lnTo>
                  <a:pt x="0" y="932597"/>
                </a:lnTo>
                <a:cubicBezTo>
                  <a:pt x="14631" y="936285"/>
                  <a:pt x="0" y="310866"/>
                  <a:pt x="0" y="0"/>
                </a:cubicBezTo>
                <a:close/>
              </a:path>
            </a:pathLst>
          </a:cu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>
                <a:latin typeface="Garamond" panose="02020404030301010803" pitchFamily="18" charset="0"/>
              </a:rPr>
              <a:t>Ingestion - Modes</a:t>
            </a:r>
            <a:endParaRPr lang="en-US" sz="4500" dirty="0">
              <a:latin typeface="Garamond" panose="02020404030301010803" pitchFamily="18" charset="0"/>
            </a:endParaRPr>
          </a:p>
        </p:txBody>
      </p:sp>
      <p:cxnSp>
        <p:nvCxnSpPr>
          <p:cNvPr id="13" name="Straight Connector 12"/>
          <p:cNvCxnSpPr>
            <a:stCxn id="11" idx="3"/>
            <a:endCxn id="11" idx="2"/>
          </p:cNvCxnSpPr>
          <p:nvPr/>
        </p:nvCxnSpPr>
        <p:spPr>
          <a:xfrm>
            <a:off x="381000" y="1084997"/>
            <a:ext cx="8458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1524000"/>
            <a:ext cx="7959810" cy="4159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361038" y="6504368"/>
            <a:ext cx="330337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Copyright 2016 Bloomberg L.P.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9319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BA12D-9255-4430-B91A-21F65641110E}" type="slidenum">
              <a:rPr lang="en-US" smtClean="0"/>
              <a:t>19</a:t>
            </a:fld>
            <a:endParaRPr lang="en-US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81000" y="152400"/>
            <a:ext cx="8458200" cy="932613"/>
          </a:xfrm>
          <a:custGeom>
            <a:avLst/>
            <a:gdLst>
              <a:gd name="connsiteX0" fmla="*/ 0 w 8458200"/>
              <a:gd name="connsiteY0" fmla="*/ 0 h 932597"/>
              <a:gd name="connsiteX1" fmla="*/ 8458200 w 8458200"/>
              <a:gd name="connsiteY1" fmla="*/ 0 h 932597"/>
              <a:gd name="connsiteX2" fmla="*/ 8458200 w 8458200"/>
              <a:gd name="connsiteY2" fmla="*/ 932597 h 932597"/>
              <a:gd name="connsiteX3" fmla="*/ 0 w 8458200"/>
              <a:gd name="connsiteY3" fmla="*/ 932597 h 932597"/>
              <a:gd name="connsiteX4" fmla="*/ 0 w 8458200"/>
              <a:gd name="connsiteY4" fmla="*/ 0 h 932597"/>
              <a:gd name="connsiteX0" fmla="*/ 0 w 8458200"/>
              <a:gd name="connsiteY0" fmla="*/ 0 h 932613"/>
              <a:gd name="connsiteX1" fmla="*/ 8458200 w 8458200"/>
              <a:gd name="connsiteY1" fmla="*/ 0 h 932613"/>
              <a:gd name="connsiteX2" fmla="*/ 8458200 w 8458200"/>
              <a:gd name="connsiteY2" fmla="*/ 932597 h 932613"/>
              <a:gd name="connsiteX3" fmla="*/ 0 w 8458200"/>
              <a:gd name="connsiteY3" fmla="*/ 932597 h 932613"/>
              <a:gd name="connsiteX4" fmla="*/ 0 w 8458200"/>
              <a:gd name="connsiteY4" fmla="*/ 0 h 932613"/>
              <a:gd name="connsiteX0" fmla="*/ 0 w 8458200"/>
              <a:gd name="connsiteY0" fmla="*/ 0 h 932613"/>
              <a:gd name="connsiteX1" fmla="*/ 8458200 w 8458200"/>
              <a:gd name="connsiteY1" fmla="*/ 0 h 932613"/>
              <a:gd name="connsiteX2" fmla="*/ 8458200 w 8458200"/>
              <a:gd name="connsiteY2" fmla="*/ 932597 h 932613"/>
              <a:gd name="connsiteX3" fmla="*/ 0 w 8458200"/>
              <a:gd name="connsiteY3" fmla="*/ 932597 h 932613"/>
              <a:gd name="connsiteX4" fmla="*/ 0 w 8458200"/>
              <a:gd name="connsiteY4" fmla="*/ 0 h 932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58200" h="932613">
                <a:moveTo>
                  <a:pt x="0" y="0"/>
                </a:moveTo>
                <a:lnTo>
                  <a:pt x="8458200" y="0"/>
                </a:lnTo>
                <a:lnTo>
                  <a:pt x="8458200" y="932597"/>
                </a:lnTo>
                <a:lnTo>
                  <a:pt x="0" y="932597"/>
                </a:lnTo>
                <a:cubicBezTo>
                  <a:pt x="14631" y="936285"/>
                  <a:pt x="0" y="310866"/>
                  <a:pt x="0" y="0"/>
                </a:cubicBezTo>
                <a:close/>
              </a:path>
            </a:pathLst>
          </a:cu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>
                <a:latin typeface="Garamond" panose="02020404030301010803" pitchFamily="18" charset="0"/>
              </a:rPr>
              <a:t>Ingestion - Design</a:t>
            </a:r>
          </a:p>
        </p:txBody>
      </p:sp>
      <p:cxnSp>
        <p:nvCxnSpPr>
          <p:cNvPr id="13" name="Straight Connector 12"/>
          <p:cNvCxnSpPr>
            <a:stCxn id="11" idx="3"/>
            <a:endCxn id="11" idx="2"/>
          </p:cNvCxnSpPr>
          <p:nvPr/>
        </p:nvCxnSpPr>
        <p:spPr>
          <a:xfrm>
            <a:off x="381000" y="1084997"/>
            <a:ext cx="8458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58648"/>
            <a:ext cx="7799173" cy="4297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361038" y="6504368"/>
            <a:ext cx="330337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Copyright 2016 Bloomberg L.P.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9672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1945" y="1850396"/>
            <a:ext cx="5242105" cy="4125835"/>
          </a:xfrm>
        </p:spPr>
        <p:txBody>
          <a:bodyPr/>
          <a:lstStyle/>
          <a:p>
            <a:pPr algn="l"/>
            <a:r>
              <a:rPr lang="en-US" sz="1800" dirty="0" smtClean="0">
                <a:solidFill>
                  <a:schemeClr val="bg1"/>
                </a:solidFill>
              </a:rPr>
              <a:t>I am a Distributed System Architect</a:t>
            </a:r>
            <a:r>
              <a:rPr lang="en-US" sz="1800" dirty="0">
                <a:solidFill>
                  <a:schemeClr val="bg1"/>
                </a:solidFill>
              </a:rPr>
              <a:t>, 15+ </a:t>
            </a:r>
            <a:r>
              <a:rPr lang="en-US" sz="1800" dirty="0" smtClean="0">
                <a:solidFill>
                  <a:schemeClr val="bg1"/>
                </a:solidFill>
              </a:rPr>
              <a:t>years </a:t>
            </a:r>
            <a:r>
              <a:rPr lang="en-US" sz="1800" dirty="0">
                <a:solidFill>
                  <a:schemeClr val="bg1"/>
                </a:solidFill>
              </a:rPr>
              <a:t>of </a:t>
            </a:r>
            <a:r>
              <a:rPr lang="en-US" sz="1800" dirty="0" smtClean="0">
                <a:solidFill>
                  <a:schemeClr val="bg1"/>
                </a:solidFill>
              </a:rPr>
              <a:t>Software </a:t>
            </a:r>
            <a:r>
              <a:rPr lang="en-US" sz="1800" dirty="0">
                <a:solidFill>
                  <a:schemeClr val="bg1"/>
                </a:solidFill>
              </a:rPr>
              <a:t>development </a:t>
            </a:r>
            <a:r>
              <a:rPr lang="en-US" sz="1800" dirty="0" smtClean="0">
                <a:solidFill>
                  <a:schemeClr val="bg1"/>
                </a:solidFill>
              </a:rPr>
              <a:t>experience and </a:t>
            </a:r>
            <a:r>
              <a:rPr lang="en-US" sz="1800" dirty="0">
                <a:solidFill>
                  <a:schemeClr val="bg1"/>
                </a:solidFill>
              </a:rPr>
              <a:t>10+ </a:t>
            </a:r>
            <a:r>
              <a:rPr lang="en-US" sz="1800" dirty="0" smtClean="0">
                <a:solidFill>
                  <a:schemeClr val="bg1"/>
                </a:solidFill>
              </a:rPr>
              <a:t>years of experience in designing, architecting and developing Distributed systems with </a:t>
            </a:r>
            <a:r>
              <a:rPr lang="en-US" sz="1800" dirty="0">
                <a:solidFill>
                  <a:schemeClr val="bg1"/>
                </a:solidFill>
              </a:rPr>
              <a:t>a special interest in distributed/parallel computing, currently working on Cloud and Big Data technologies. Also, </a:t>
            </a:r>
            <a:r>
              <a:rPr lang="en-US" sz="1800" dirty="0" smtClean="0">
                <a:solidFill>
                  <a:schemeClr val="bg1"/>
                </a:solidFill>
              </a:rPr>
              <a:t>I actively participate in </a:t>
            </a:r>
            <a:r>
              <a:rPr lang="en-US" sz="1800" dirty="0">
                <a:solidFill>
                  <a:schemeClr val="bg1"/>
                </a:solidFill>
              </a:rPr>
              <a:t>various Software architectural organization</a:t>
            </a:r>
            <a:r>
              <a:rPr lang="en-US" sz="1800" dirty="0" smtClean="0">
                <a:solidFill>
                  <a:schemeClr val="bg1"/>
                </a:solidFill>
              </a:rPr>
              <a:t>.</a:t>
            </a:r>
          </a:p>
          <a:p>
            <a:pPr algn="l"/>
            <a:endParaRPr lang="en-US" sz="1800" dirty="0">
              <a:solidFill>
                <a:schemeClr val="bg1"/>
              </a:solidFill>
            </a:endParaRPr>
          </a:p>
          <a:p>
            <a:pPr algn="l"/>
            <a:r>
              <a:rPr lang="en-US" sz="1800" dirty="0" smtClean="0">
                <a:solidFill>
                  <a:schemeClr val="bg1"/>
                </a:solidFill>
              </a:rPr>
              <a:t>I am currently working in Bloomberg’s Data Platform &amp; Warehouse team as Data Engineer since 2014. My responsibility is to store and process petabytes of data reliably, predictably and securely.</a:t>
            </a:r>
          </a:p>
          <a:p>
            <a:pPr algn="l"/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6" name="Picture 5" descr="logoBBGwh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355" y="6292730"/>
            <a:ext cx="1055981" cy="2838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34999"/>
            <a:ext cx="5588975" cy="7502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1945" y="512699"/>
            <a:ext cx="7772400" cy="872596"/>
          </a:xfrm>
        </p:spPr>
        <p:txBody>
          <a:bodyPr anchor="ctr"/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Speaker Bio</a:t>
            </a:r>
            <a:endParaRPr lang="en-US" sz="3600" b="1" spc="-1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64525" y="6612693"/>
            <a:ext cx="330337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Copyright 2016 Bloomberg L.P.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0527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BA12D-9255-4430-B91A-21F65641110E}" type="slidenum">
              <a:rPr lang="en-US" smtClean="0"/>
              <a:t>20</a:t>
            </a:fld>
            <a:endParaRPr lang="en-US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81000" y="152400"/>
            <a:ext cx="8458200" cy="932613"/>
          </a:xfrm>
          <a:custGeom>
            <a:avLst/>
            <a:gdLst>
              <a:gd name="connsiteX0" fmla="*/ 0 w 8458200"/>
              <a:gd name="connsiteY0" fmla="*/ 0 h 932597"/>
              <a:gd name="connsiteX1" fmla="*/ 8458200 w 8458200"/>
              <a:gd name="connsiteY1" fmla="*/ 0 h 932597"/>
              <a:gd name="connsiteX2" fmla="*/ 8458200 w 8458200"/>
              <a:gd name="connsiteY2" fmla="*/ 932597 h 932597"/>
              <a:gd name="connsiteX3" fmla="*/ 0 w 8458200"/>
              <a:gd name="connsiteY3" fmla="*/ 932597 h 932597"/>
              <a:gd name="connsiteX4" fmla="*/ 0 w 8458200"/>
              <a:gd name="connsiteY4" fmla="*/ 0 h 932597"/>
              <a:gd name="connsiteX0" fmla="*/ 0 w 8458200"/>
              <a:gd name="connsiteY0" fmla="*/ 0 h 932613"/>
              <a:gd name="connsiteX1" fmla="*/ 8458200 w 8458200"/>
              <a:gd name="connsiteY1" fmla="*/ 0 h 932613"/>
              <a:gd name="connsiteX2" fmla="*/ 8458200 w 8458200"/>
              <a:gd name="connsiteY2" fmla="*/ 932597 h 932613"/>
              <a:gd name="connsiteX3" fmla="*/ 0 w 8458200"/>
              <a:gd name="connsiteY3" fmla="*/ 932597 h 932613"/>
              <a:gd name="connsiteX4" fmla="*/ 0 w 8458200"/>
              <a:gd name="connsiteY4" fmla="*/ 0 h 932613"/>
              <a:gd name="connsiteX0" fmla="*/ 0 w 8458200"/>
              <a:gd name="connsiteY0" fmla="*/ 0 h 932613"/>
              <a:gd name="connsiteX1" fmla="*/ 8458200 w 8458200"/>
              <a:gd name="connsiteY1" fmla="*/ 0 h 932613"/>
              <a:gd name="connsiteX2" fmla="*/ 8458200 w 8458200"/>
              <a:gd name="connsiteY2" fmla="*/ 932597 h 932613"/>
              <a:gd name="connsiteX3" fmla="*/ 0 w 8458200"/>
              <a:gd name="connsiteY3" fmla="*/ 932597 h 932613"/>
              <a:gd name="connsiteX4" fmla="*/ 0 w 8458200"/>
              <a:gd name="connsiteY4" fmla="*/ 0 h 932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58200" h="932613">
                <a:moveTo>
                  <a:pt x="0" y="0"/>
                </a:moveTo>
                <a:lnTo>
                  <a:pt x="8458200" y="0"/>
                </a:lnTo>
                <a:lnTo>
                  <a:pt x="8458200" y="932597"/>
                </a:lnTo>
                <a:lnTo>
                  <a:pt x="0" y="932597"/>
                </a:lnTo>
                <a:cubicBezTo>
                  <a:pt x="14631" y="936285"/>
                  <a:pt x="0" y="310866"/>
                  <a:pt x="0" y="0"/>
                </a:cubicBezTo>
                <a:close/>
              </a:path>
            </a:pathLst>
          </a:cu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>
                <a:latin typeface="Garamond" panose="02020404030301010803" pitchFamily="18" charset="0"/>
              </a:rPr>
              <a:t>Ingestion - </a:t>
            </a:r>
            <a:r>
              <a:rPr lang="en-US" sz="4500" dirty="0" smtClean="0">
                <a:latin typeface="Garamond" panose="02020404030301010803" pitchFamily="18" charset="0"/>
              </a:rPr>
              <a:t>Design </a:t>
            </a:r>
            <a:endParaRPr lang="en-US" sz="4500" dirty="0">
              <a:latin typeface="Garamond" panose="02020404030301010803" pitchFamily="18" charset="0"/>
            </a:endParaRPr>
          </a:p>
        </p:txBody>
      </p:sp>
      <p:cxnSp>
        <p:nvCxnSpPr>
          <p:cNvPr id="13" name="Straight Connector 12"/>
          <p:cNvCxnSpPr>
            <a:stCxn id="11" idx="3"/>
            <a:endCxn id="11" idx="2"/>
          </p:cNvCxnSpPr>
          <p:nvPr/>
        </p:nvCxnSpPr>
        <p:spPr>
          <a:xfrm>
            <a:off x="381000" y="1084997"/>
            <a:ext cx="8458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62000"/>
            <a:ext cx="7601465" cy="5060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361038" y="6504368"/>
            <a:ext cx="330337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Copyright 2016 Bloomberg L.P.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2439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72F7-BB17-9B4F-A1B3-E359CB43FC8D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361038" y="6504368"/>
            <a:ext cx="330337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Copyright 2016 Bloomberg L.P. All rights reserved.</a:t>
            </a: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381000" y="152400"/>
            <a:ext cx="8458200" cy="932613"/>
          </a:xfrm>
          <a:custGeom>
            <a:avLst/>
            <a:gdLst>
              <a:gd name="connsiteX0" fmla="*/ 0 w 8458200"/>
              <a:gd name="connsiteY0" fmla="*/ 0 h 932597"/>
              <a:gd name="connsiteX1" fmla="*/ 8458200 w 8458200"/>
              <a:gd name="connsiteY1" fmla="*/ 0 h 932597"/>
              <a:gd name="connsiteX2" fmla="*/ 8458200 w 8458200"/>
              <a:gd name="connsiteY2" fmla="*/ 932597 h 932597"/>
              <a:gd name="connsiteX3" fmla="*/ 0 w 8458200"/>
              <a:gd name="connsiteY3" fmla="*/ 932597 h 932597"/>
              <a:gd name="connsiteX4" fmla="*/ 0 w 8458200"/>
              <a:gd name="connsiteY4" fmla="*/ 0 h 932597"/>
              <a:gd name="connsiteX0" fmla="*/ 0 w 8458200"/>
              <a:gd name="connsiteY0" fmla="*/ 0 h 932613"/>
              <a:gd name="connsiteX1" fmla="*/ 8458200 w 8458200"/>
              <a:gd name="connsiteY1" fmla="*/ 0 h 932613"/>
              <a:gd name="connsiteX2" fmla="*/ 8458200 w 8458200"/>
              <a:gd name="connsiteY2" fmla="*/ 932597 h 932613"/>
              <a:gd name="connsiteX3" fmla="*/ 0 w 8458200"/>
              <a:gd name="connsiteY3" fmla="*/ 932597 h 932613"/>
              <a:gd name="connsiteX4" fmla="*/ 0 w 8458200"/>
              <a:gd name="connsiteY4" fmla="*/ 0 h 932613"/>
              <a:gd name="connsiteX0" fmla="*/ 0 w 8458200"/>
              <a:gd name="connsiteY0" fmla="*/ 0 h 932613"/>
              <a:gd name="connsiteX1" fmla="*/ 8458200 w 8458200"/>
              <a:gd name="connsiteY1" fmla="*/ 0 h 932613"/>
              <a:gd name="connsiteX2" fmla="*/ 8458200 w 8458200"/>
              <a:gd name="connsiteY2" fmla="*/ 932597 h 932613"/>
              <a:gd name="connsiteX3" fmla="*/ 0 w 8458200"/>
              <a:gd name="connsiteY3" fmla="*/ 932597 h 932613"/>
              <a:gd name="connsiteX4" fmla="*/ 0 w 8458200"/>
              <a:gd name="connsiteY4" fmla="*/ 0 h 932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58200" h="932613">
                <a:moveTo>
                  <a:pt x="0" y="0"/>
                </a:moveTo>
                <a:lnTo>
                  <a:pt x="8458200" y="0"/>
                </a:lnTo>
                <a:lnTo>
                  <a:pt x="8458200" y="932597"/>
                </a:lnTo>
                <a:lnTo>
                  <a:pt x="0" y="932597"/>
                </a:lnTo>
                <a:cubicBezTo>
                  <a:pt x="14631" y="936285"/>
                  <a:pt x="0" y="310866"/>
                  <a:pt x="0" y="0"/>
                </a:cubicBezTo>
                <a:close/>
              </a:path>
            </a:pathLst>
          </a:custGeom>
          <a:noFill/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Garamond" panose="02020404030301010803" pitchFamily="18" charset="0"/>
              </a:rPr>
              <a:t>Ingestion/Preparation Pipeline – Overview</a:t>
            </a:r>
            <a:endParaRPr lang="en-US" sz="4000" dirty="0">
              <a:latin typeface="Garamond" panose="02020404030301010803" pitchFamily="18" charset="0"/>
            </a:endParaRPr>
          </a:p>
        </p:txBody>
      </p:sp>
      <p:cxnSp>
        <p:nvCxnSpPr>
          <p:cNvPr id="22" name="Straight Connector 21"/>
          <p:cNvCxnSpPr>
            <a:stCxn id="21" idx="3"/>
            <a:endCxn id="21" idx="2"/>
          </p:cNvCxnSpPr>
          <p:nvPr/>
        </p:nvCxnSpPr>
        <p:spPr>
          <a:xfrm>
            <a:off x="381000" y="1084997"/>
            <a:ext cx="8458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loud 1"/>
          <p:cNvSpPr/>
          <p:nvPr/>
        </p:nvSpPr>
        <p:spPr>
          <a:xfrm>
            <a:off x="657411" y="1225177"/>
            <a:ext cx="2767106" cy="1392518"/>
          </a:xfrm>
          <a:prstGeom prst="clou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External Data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1000" y="2764118"/>
            <a:ext cx="2912035" cy="305397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lowchart: Magnetic Disk 56"/>
          <p:cNvSpPr/>
          <p:nvPr/>
        </p:nvSpPr>
        <p:spPr>
          <a:xfrm>
            <a:off x="744070" y="3048000"/>
            <a:ext cx="2356991" cy="1243106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Internal Databases</a:t>
            </a:r>
            <a:endParaRPr lang="en-US" dirty="0"/>
          </a:p>
        </p:txBody>
      </p:sp>
      <p:sp>
        <p:nvSpPr>
          <p:cNvPr id="58" name="Flowchart: Multidocument 57"/>
          <p:cNvSpPr/>
          <p:nvPr/>
        </p:nvSpPr>
        <p:spPr>
          <a:xfrm>
            <a:off x="800847" y="4583953"/>
            <a:ext cx="2243438" cy="1093694"/>
          </a:xfrm>
          <a:prstGeom prst="flowChartMultidocumen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Internal Files</a:t>
            </a:r>
            <a:endParaRPr lang="en-US" dirty="0"/>
          </a:p>
        </p:txBody>
      </p:sp>
      <p:sp>
        <p:nvSpPr>
          <p:cNvPr id="9" name="Frame 8"/>
          <p:cNvSpPr/>
          <p:nvPr/>
        </p:nvSpPr>
        <p:spPr>
          <a:xfrm>
            <a:off x="4380754" y="2599766"/>
            <a:ext cx="1482164" cy="1846728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Gateway Machines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6553200" y="1655481"/>
            <a:ext cx="2345765" cy="387873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7312535" y="2274049"/>
            <a:ext cx="1108312" cy="735106"/>
          </a:xfrm>
          <a:prstGeom prst="round2Diag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Machine1</a:t>
            </a:r>
            <a:endParaRPr lang="en-US" sz="1400" dirty="0"/>
          </a:p>
        </p:txBody>
      </p:sp>
      <p:sp>
        <p:nvSpPr>
          <p:cNvPr id="77" name="Round Diagonal Corner Rectangle 76"/>
          <p:cNvSpPr/>
          <p:nvPr/>
        </p:nvSpPr>
        <p:spPr>
          <a:xfrm>
            <a:off x="7395883" y="3968377"/>
            <a:ext cx="1096682" cy="735106"/>
          </a:xfrm>
          <a:prstGeom prst="round2Diag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Machine1</a:t>
            </a:r>
          </a:p>
        </p:txBody>
      </p:sp>
      <p:sp>
        <p:nvSpPr>
          <p:cNvPr id="14" name="Right Arrow 13"/>
          <p:cNvSpPr/>
          <p:nvPr/>
        </p:nvSpPr>
        <p:spPr>
          <a:xfrm rot="1636440">
            <a:off x="3138724" y="2238739"/>
            <a:ext cx="1342444" cy="49007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/>
          <p:cNvSpPr/>
          <p:nvPr/>
        </p:nvSpPr>
        <p:spPr>
          <a:xfrm>
            <a:off x="3053725" y="3278094"/>
            <a:ext cx="1342444" cy="49007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ight Arrow 79"/>
          <p:cNvSpPr/>
          <p:nvPr/>
        </p:nvSpPr>
        <p:spPr>
          <a:xfrm rot="19680664">
            <a:off x="2926215" y="4283808"/>
            <a:ext cx="1550494" cy="49007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ight Arrow 81"/>
          <p:cNvSpPr/>
          <p:nvPr/>
        </p:nvSpPr>
        <p:spPr>
          <a:xfrm rot="20088062">
            <a:off x="5703843" y="2813634"/>
            <a:ext cx="1767233" cy="49007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ight Arrow 82"/>
          <p:cNvSpPr/>
          <p:nvPr/>
        </p:nvSpPr>
        <p:spPr>
          <a:xfrm rot="5400000">
            <a:off x="7193813" y="3278094"/>
            <a:ext cx="1342444" cy="49007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993403" y="5492981"/>
            <a:ext cx="1635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Hadoop Cluster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45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72F7-BB17-9B4F-A1B3-E359CB43FC8D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361038" y="6504368"/>
            <a:ext cx="330337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Copyright 2016 Bloomberg L.P. All rights reserved.</a:t>
            </a:r>
          </a:p>
        </p:txBody>
      </p:sp>
      <p:sp>
        <p:nvSpPr>
          <p:cNvPr id="7" name="Rectangle 34"/>
          <p:cNvSpPr>
            <a:spLocks noChangeArrowheads="1"/>
          </p:cNvSpPr>
          <p:nvPr/>
        </p:nvSpPr>
        <p:spPr bwMode="auto">
          <a:xfrm>
            <a:off x="3361036" y="2195654"/>
            <a:ext cx="1056503" cy="52120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Target-1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Watch Folder</a:t>
            </a:r>
            <a:endParaRPr lang="en-US" sz="10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" name="Straight Arrow Connector 9"/>
          <p:cNvCxnSpPr>
            <a:stCxn id="12" idx="3"/>
            <a:endCxn id="7" idx="1"/>
          </p:cNvCxnSpPr>
          <p:nvPr/>
        </p:nvCxnSpPr>
        <p:spPr>
          <a:xfrm flipV="1">
            <a:off x="2483201" y="2456258"/>
            <a:ext cx="877835" cy="79508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1472779" y="2990988"/>
            <a:ext cx="1010422" cy="520700"/>
          </a:xfrm>
          <a:prstGeom prst="rect">
            <a:avLst/>
          </a:prstGeom>
          <a:solidFill>
            <a:srgbClr val="FF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Source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Watch Folder</a:t>
            </a:r>
            <a:endParaRPr lang="en-US" sz="10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7500039" y="1544010"/>
            <a:ext cx="914400" cy="5207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 smtClean="0">
                <a:solidFill>
                  <a:srgbClr val="000000"/>
                </a:solidFill>
                <a:latin typeface="Arial" charset="0"/>
              </a:rPr>
              <a:t>HDFS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 smtClean="0">
                <a:solidFill>
                  <a:srgbClr val="000000"/>
                </a:solidFill>
                <a:latin typeface="Arial" charset="0"/>
              </a:rPr>
              <a:t>Cluster-1</a:t>
            </a: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381000" y="152400"/>
            <a:ext cx="8458200" cy="932613"/>
          </a:xfrm>
          <a:custGeom>
            <a:avLst/>
            <a:gdLst>
              <a:gd name="connsiteX0" fmla="*/ 0 w 8458200"/>
              <a:gd name="connsiteY0" fmla="*/ 0 h 932597"/>
              <a:gd name="connsiteX1" fmla="*/ 8458200 w 8458200"/>
              <a:gd name="connsiteY1" fmla="*/ 0 h 932597"/>
              <a:gd name="connsiteX2" fmla="*/ 8458200 w 8458200"/>
              <a:gd name="connsiteY2" fmla="*/ 932597 h 932597"/>
              <a:gd name="connsiteX3" fmla="*/ 0 w 8458200"/>
              <a:gd name="connsiteY3" fmla="*/ 932597 h 932597"/>
              <a:gd name="connsiteX4" fmla="*/ 0 w 8458200"/>
              <a:gd name="connsiteY4" fmla="*/ 0 h 932597"/>
              <a:gd name="connsiteX0" fmla="*/ 0 w 8458200"/>
              <a:gd name="connsiteY0" fmla="*/ 0 h 932613"/>
              <a:gd name="connsiteX1" fmla="*/ 8458200 w 8458200"/>
              <a:gd name="connsiteY1" fmla="*/ 0 h 932613"/>
              <a:gd name="connsiteX2" fmla="*/ 8458200 w 8458200"/>
              <a:gd name="connsiteY2" fmla="*/ 932597 h 932613"/>
              <a:gd name="connsiteX3" fmla="*/ 0 w 8458200"/>
              <a:gd name="connsiteY3" fmla="*/ 932597 h 932613"/>
              <a:gd name="connsiteX4" fmla="*/ 0 w 8458200"/>
              <a:gd name="connsiteY4" fmla="*/ 0 h 932613"/>
              <a:gd name="connsiteX0" fmla="*/ 0 w 8458200"/>
              <a:gd name="connsiteY0" fmla="*/ 0 h 932613"/>
              <a:gd name="connsiteX1" fmla="*/ 8458200 w 8458200"/>
              <a:gd name="connsiteY1" fmla="*/ 0 h 932613"/>
              <a:gd name="connsiteX2" fmla="*/ 8458200 w 8458200"/>
              <a:gd name="connsiteY2" fmla="*/ 932597 h 932613"/>
              <a:gd name="connsiteX3" fmla="*/ 0 w 8458200"/>
              <a:gd name="connsiteY3" fmla="*/ 932597 h 932613"/>
              <a:gd name="connsiteX4" fmla="*/ 0 w 8458200"/>
              <a:gd name="connsiteY4" fmla="*/ 0 h 932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58200" h="932613">
                <a:moveTo>
                  <a:pt x="0" y="0"/>
                </a:moveTo>
                <a:lnTo>
                  <a:pt x="8458200" y="0"/>
                </a:lnTo>
                <a:lnTo>
                  <a:pt x="8458200" y="932597"/>
                </a:lnTo>
                <a:lnTo>
                  <a:pt x="0" y="932597"/>
                </a:lnTo>
                <a:cubicBezTo>
                  <a:pt x="14631" y="936285"/>
                  <a:pt x="0" y="310866"/>
                  <a:pt x="0" y="0"/>
                </a:cubicBezTo>
                <a:close/>
              </a:path>
            </a:pathLst>
          </a:cu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Garamond" panose="02020404030301010803" pitchFamily="18" charset="0"/>
              </a:rPr>
              <a:t>Ingestion Pipeline – DMZ Gateway Flow</a:t>
            </a:r>
            <a:endParaRPr lang="en-US" sz="4000" dirty="0">
              <a:latin typeface="Garamond" panose="02020404030301010803" pitchFamily="18" charset="0"/>
            </a:endParaRPr>
          </a:p>
        </p:txBody>
      </p:sp>
      <p:cxnSp>
        <p:nvCxnSpPr>
          <p:cNvPr id="22" name="Straight Connector 21"/>
          <p:cNvCxnSpPr>
            <a:stCxn id="21" idx="3"/>
            <a:endCxn id="21" idx="2"/>
          </p:cNvCxnSpPr>
          <p:nvPr/>
        </p:nvCxnSpPr>
        <p:spPr>
          <a:xfrm>
            <a:off x="381000" y="1084997"/>
            <a:ext cx="8458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34"/>
          <p:cNvSpPr>
            <a:spLocks noChangeArrowheads="1"/>
          </p:cNvSpPr>
          <p:nvPr/>
        </p:nvSpPr>
        <p:spPr bwMode="auto">
          <a:xfrm>
            <a:off x="3361037" y="3728469"/>
            <a:ext cx="1056503" cy="52120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Target-2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Watch Folder</a:t>
            </a:r>
            <a:endParaRPr lang="en-US" sz="10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AutoShape 3"/>
          <p:cNvSpPr>
            <a:spLocks noChangeArrowheads="1"/>
          </p:cNvSpPr>
          <p:nvPr/>
        </p:nvSpPr>
        <p:spPr bwMode="auto">
          <a:xfrm>
            <a:off x="4834962" y="3126220"/>
            <a:ext cx="798701" cy="420645"/>
          </a:xfrm>
          <a:prstGeom prst="can">
            <a:avLst>
              <a:gd name="adj" fmla="val 25000"/>
            </a:avLst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Target-1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Failed Folder</a:t>
            </a:r>
          </a:p>
        </p:txBody>
      </p:sp>
      <p:cxnSp>
        <p:nvCxnSpPr>
          <p:cNvPr id="32" name="Straight Arrow Connector 31"/>
          <p:cNvCxnSpPr>
            <a:stCxn id="12" idx="3"/>
            <a:endCxn id="27" idx="1"/>
          </p:cNvCxnSpPr>
          <p:nvPr/>
        </p:nvCxnSpPr>
        <p:spPr>
          <a:xfrm>
            <a:off x="2483201" y="3251338"/>
            <a:ext cx="877836" cy="737735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/>
        </p:nvGrpSpPr>
        <p:grpSpPr>
          <a:xfrm>
            <a:off x="4417540" y="3700835"/>
            <a:ext cx="2661780" cy="613336"/>
            <a:chOff x="4417540" y="3700835"/>
            <a:chExt cx="2661780" cy="613336"/>
          </a:xfrm>
        </p:grpSpPr>
        <p:grpSp>
          <p:nvGrpSpPr>
            <p:cNvPr id="48" name="Group 47"/>
            <p:cNvGrpSpPr/>
            <p:nvPr/>
          </p:nvGrpSpPr>
          <p:grpSpPr>
            <a:xfrm>
              <a:off x="4774532" y="3700835"/>
              <a:ext cx="2304788" cy="613336"/>
              <a:chOff x="3300608" y="1334464"/>
              <a:chExt cx="2304788" cy="613336"/>
            </a:xfrm>
          </p:grpSpPr>
          <p:sp>
            <p:nvSpPr>
              <p:cNvPr id="49" name="Can 48"/>
              <p:cNvSpPr/>
              <p:nvPr/>
            </p:nvSpPr>
            <p:spPr>
              <a:xfrm rot="5400000">
                <a:off x="4146334" y="488738"/>
                <a:ext cx="613336" cy="2304788"/>
              </a:xfrm>
              <a:prstGeom prst="can">
                <a:avLst>
                  <a:gd name="adj" fmla="val 107693"/>
                </a:avLst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015752" y="1385694"/>
                <a:ext cx="528249" cy="510876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4994857" y="1518020"/>
                <a:ext cx="57419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Finalize</a:t>
                </a:r>
                <a:endParaRPr lang="en-US" sz="1000" dirty="0"/>
              </a:p>
            </p:txBody>
          </p:sp>
        </p:grpSp>
        <p:cxnSp>
          <p:nvCxnSpPr>
            <p:cNvPr id="59" name="Straight Arrow Connector 58"/>
            <p:cNvCxnSpPr>
              <a:endCxn id="55" idx="1"/>
            </p:cNvCxnSpPr>
            <p:nvPr/>
          </p:nvCxnSpPr>
          <p:spPr>
            <a:xfrm>
              <a:off x="4417540" y="3989074"/>
              <a:ext cx="2051241" cy="1842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4834962" y="3752065"/>
              <a:ext cx="528249" cy="51087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800767" y="3884392"/>
              <a:ext cx="5966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Prepare</a:t>
              </a:r>
              <a:endParaRPr lang="en-US" sz="1000" dirty="0"/>
            </a:p>
          </p:txBody>
        </p:sp>
        <p:sp>
          <p:nvSpPr>
            <p:cNvPr id="64" name="Oval 63"/>
            <p:cNvSpPr/>
            <p:nvPr/>
          </p:nvSpPr>
          <p:spPr>
            <a:xfrm>
              <a:off x="5627339" y="3752065"/>
              <a:ext cx="528249" cy="51087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593145" y="3882588"/>
              <a:ext cx="5581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Upload</a:t>
              </a:r>
              <a:endParaRPr lang="en-US" sz="1000" dirty="0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4419628" y="2173209"/>
            <a:ext cx="2661780" cy="613336"/>
            <a:chOff x="4417540" y="3700835"/>
            <a:chExt cx="2661780" cy="613336"/>
          </a:xfrm>
        </p:grpSpPr>
        <p:grpSp>
          <p:nvGrpSpPr>
            <p:cNvPr id="68" name="Group 67"/>
            <p:cNvGrpSpPr/>
            <p:nvPr/>
          </p:nvGrpSpPr>
          <p:grpSpPr>
            <a:xfrm>
              <a:off x="4774532" y="3700835"/>
              <a:ext cx="2304788" cy="613336"/>
              <a:chOff x="3300608" y="1334464"/>
              <a:chExt cx="2304788" cy="613336"/>
            </a:xfrm>
          </p:grpSpPr>
          <p:sp>
            <p:nvSpPr>
              <p:cNvPr id="74" name="Can 73"/>
              <p:cNvSpPr/>
              <p:nvPr/>
            </p:nvSpPr>
            <p:spPr>
              <a:xfrm rot="5400000">
                <a:off x="4146334" y="488738"/>
                <a:ext cx="613336" cy="2304788"/>
              </a:xfrm>
              <a:prstGeom prst="can">
                <a:avLst>
                  <a:gd name="adj" fmla="val 107693"/>
                </a:avLst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5015752" y="1385694"/>
                <a:ext cx="528249" cy="510876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4994857" y="1518020"/>
                <a:ext cx="57419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Finalize</a:t>
                </a:r>
                <a:endParaRPr lang="en-US" sz="1000" dirty="0"/>
              </a:p>
            </p:txBody>
          </p:sp>
        </p:grpSp>
        <p:cxnSp>
          <p:nvCxnSpPr>
            <p:cNvPr id="69" name="Straight Arrow Connector 68"/>
            <p:cNvCxnSpPr>
              <a:endCxn id="76" idx="1"/>
            </p:cNvCxnSpPr>
            <p:nvPr/>
          </p:nvCxnSpPr>
          <p:spPr>
            <a:xfrm>
              <a:off x="4417540" y="3989074"/>
              <a:ext cx="2051241" cy="1842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834962" y="3752065"/>
              <a:ext cx="528249" cy="51087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800767" y="3884392"/>
              <a:ext cx="5966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Prepare</a:t>
              </a:r>
              <a:endParaRPr lang="en-US" sz="1000" dirty="0"/>
            </a:p>
          </p:txBody>
        </p:sp>
        <p:sp>
          <p:nvSpPr>
            <p:cNvPr id="72" name="Oval 71"/>
            <p:cNvSpPr/>
            <p:nvPr/>
          </p:nvSpPr>
          <p:spPr>
            <a:xfrm>
              <a:off x="5627339" y="3752065"/>
              <a:ext cx="528249" cy="51087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593145" y="3882588"/>
              <a:ext cx="5581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Upload</a:t>
              </a:r>
              <a:endParaRPr lang="en-US" sz="1000" dirty="0"/>
            </a:p>
          </p:txBody>
        </p:sp>
      </p:grpSp>
      <p:sp>
        <p:nvSpPr>
          <p:cNvPr id="79" name="AutoShape 3"/>
          <p:cNvSpPr>
            <a:spLocks noChangeArrowheads="1"/>
          </p:cNvSpPr>
          <p:nvPr/>
        </p:nvSpPr>
        <p:spPr bwMode="auto">
          <a:xfrm>
            <a:off x="4837050" y="4656144"/>
            <a:ext cx="798701" cy="420645"/>
          </a:xfrm>
          <a:prstGeom prst="can">
            <a:avLst>
              <a:gd name="adj" fmla="val 25000"/>
            </a:avLst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Target-1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Failed Folder</a:t>
            </a:r>
          </a:p>
        </p:txBody>
      </p:sp>
      <p:sp>
        <p:nvSpPr>
          <p:cNvPr id="81" name="Rectangle 2"/>
          <p:cNvSpPr>
            <a:spLocks noChangeArrowheads="1"/>
          </p:cNvSpPr>
          <p:nvPr/>
        </p:nvSpPr>
        <p:spPr bwMode="auto">
          <a:xfrm>
            <a:off x="7500039" y="4469882"/>
            <a:ext cx="914400" cy="5207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 smtClean="0">
                <a:solidFill>
                  <a:srgbClr val="000000"/>
                </a:solidFill>
                <a:latin typeface="Arial" charset="0"/>
              </a:rPr>
              <a:t>HDFS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 smtClean="0">
                <a:solidFill>
                  <a:srgbClr val="000000"/>
                </a:solidFill>
                <a:latin typeface="Arial" charset="0"/>
              </a:rPr>
              <a:t>Cluster-2</a:t>
            </a:r>
          </a:p>
        </p:txBody>
      </p:sp>
      <p:cxnSp>
        <p:nvCxnSpPr>
          <p:cNvPr id="85" name="Elbow Connector 84"/>
          <p:cNvCxnSpPr>
            <a:stCxn id="72" idx="0"/>
            <a:endCxn id="17" idx="1"/>
          </p:cNvCxnSpPr>
          <p:nvPr/>
        </p:nvCxnSpPr>
        <p:spPr>
          <a:xfrm rot="5400000" flipH="1" flipV="1">
            <a:off x="6486756" y="1211157"/>
            <a:ext cx="420079" cy="1606487"/>
          </a:xfrm>
          <a:prstGeom prst="bentConnector2">
            <a:avLst/>
          </a:prstGeom>
          <a:ln>
            <a:prstDash val="lg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6" name="Elbow Connector 85"/>
          <p:cNvCxnSpPr>
            <a:stCxn id="64" idx="4"/>
            <a:endCxn id="81" idx="1"/>
          </p:cNvCxnSpPr>
          <p:nvPr/>
        </p:nvCxnSpPr>
        <p:spPr>
          <a:xfrm rot="16200000" flipH="1">
            <a:off x="6462106" y="3692298"/>
            <a:ext cx="467291" cy="1608575"/>
          </a:xfrm>
          <a:prstGeom prst="bentConnector2">
            <a:avLst/>
          </a:prstGeom>
          <a:ln>
            <a:prstDash val="lg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5236400" y="4328775"/>
            <a:ext cx="0" cy="381882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5230657" y="2786545"/>
            <a:ext cx="0" cy="381882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Striped Right Arrow 91"/>
          <p:cNvSpPr/>
          <p:nvPr/>
        </p:nvSpPr>
        <p:spPr>
          <a:xfrm>
            <a:off x="381000" y="3072206"/>
            <a:ext cx="1091779" cy="358263"/>
          </a:xfrm>
          <a:prstGeom prst="striped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/>
          <p:cNvSpPr txBox="1"/>
          <p:nvPr/>
        </p:nvSpPr>
        <p:spPr>
          <a:xfrm>
            <a:off x="353334" y="3336542"/>
            <a:ext cx="1147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Files From </a:t>
            </a:r>
          </a:p>
          <a:p>
            <a:r>
              <a:rPr lang="en-US" sz="1200" dirty="0" smtClean="0"/>
              <a:t>external source</a:t>
            </a:r>
            <a:endParaRPr lang="en-US" sz="1200" dirty="0"/>
          </a:p>
        </p:txBody>
      </p:sp>
      <p:sp>
        <p:nvSpPr>
          <p:cNvPr id="96" name="TextBox 95"/>
          <p:cNvSpPr txBox="1"/>
          <p:nvPr/>
        </p:nvSpPr>
        <p:spPr>
          <a:xfrm rot="19075979">
            <a:off x="2318121" y="2569712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Create Hard Link</a:t>
            </a:r>
            <a:endParaRPr lang="en-US" sz="1000" dirty="0"/>
          </a:p>
        </p:txBody>
      </p:sp>
      <p:sp>
        <p:nvSpPr>
          <p:cNvPr id="97" name="TextBox 96"/>
          <p:cNvSpPr txBox="1"/>
          <p:nvPr/>
        </p:nvSpPr>
        <p:spPr>
          <a:xfrm rot="2339211">
            <a:off x="2350694" y="3639090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Create Hard Link</a:t>
            </a:r>
            <a:endParaRPr lang="en-US" sz="1000" dirty="0"/>
          </a:p>
        </p:txBody>
      </p:sp>
      <p:sp>
        <p:nvSpPr>
          <p:cNvPr id="99" name="TextBox 98"/>
          <p:cNvSpPr txBox="1"/>
          <p:nvPr/>
        </p:nvSpPr>
        <p:spPr>
          <a:xfrm>
            <a:off x="5750880" y="2796183"/>
            <a:ext cx="1652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Ingestion Workflow 1</a:t>
            </a:r>
            <a:endParaRPr lang="en-US" sz="1200" dirty="0"/>
          </a:p>
        </p:txBody>
      </p:sp>
      <p:sp>
        <p:nvSpPr>
          <p:cNvPr id="100" name="TextBox 99"/>
          <p:cNvSpPr txBox="1"/>
          <p:nvPr/>
        </p:nvSpPr>
        <p:spPr>
          <a:xfrm>
            <a:off x="5750880" y="3403388"/>
            <a:ext cx="1652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Ingestion Workflow 2</a:t>
            </a:r>
            <a:endParaRPr lang="en-US" sz="1200" dirty="0"/>
          </a:p>
        </p:txBody>
      </p:sp>
      <p:sp>
        <p:nvSpPr>
          <p:cNvPr id="101" name="TextBox 100"/>
          <p:cNvSpPr txBox="1"/>
          <p:nvPr/>
        </p:nvSpPr>
        <p:spPr>
          <a:xfrm>
            <a:off x="4221543" y="4325546"/>
            <a:ext cx="1015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If upload fails</a:t>
            </a:r>
            <a:endParaRPr lang="en-US" sz="1200" dirty="0"/>
          </a:p>
        </p:txBody>
      </p:sp>
      <p:sp>
        <p:nvSpPr>
          <p:cNvPr id="103" name="TextBox 102"/>
          <p:cNvSpPr txBox="1"/>
          <p:nvPr/>
        </p:nvSpPr>
        <p:spPr>
          <a:xfrm>
            <a:off x="4221543" y="2796183"/>
            <a:ext cx="1015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If upload fails</a:t>
            </a:r>
            <a:endParaRPr lang="en-US" sz="1200" dirty="0"/>
          </a:p>
        </p:txBody>
      </p:sp>
      <p:sp>
        <p:nvSpPr>
          <p:cNvPr id="104" name="TextBox 103"/>
          <p:cNvSpPr txBox="1"/>
          <p:nvPr/>
        </p:nvSpPr>
        <p:spPr>
          <a:xfrm>
            <a:off x="6151311" y="1521969"/>
            <a:ext cx="1015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HDFS Upload</a:t>
            </a:r>
            <a:endParaRPr lang="en-US" sz="1200" dirty="0"/>
          </a:p>
        </p:txBody>
      </p:sp>
      <p:sp>
        <p:nvSpPr>
          <p:cNvPr id="105" name="TextBox 104"/>
          <p:cNvSpPr txBox="1"/>
          <p:nvPr/>
        </p:nvSpPr>
        <p:spPr>
          <a:xfrm>
            <a:off x="6157676" y="4730232"/>
            <a:ext cx="1015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HDFS Upload</a:t>
            </a:r>
            <a:endParaRPr lang="en-US" sz="1200" dirty="0"/>
          </a:p>
        </p:txBody>
      </p:sp>
      <p:cxnSp>
        <p:nvCxnSpPr>
          <p:cNvPr id="107" name="Straight Arrow Connector 106"/>
          <p:cNvCxnSpPr/>
          <p:nvPr/>
        </p:nvCxnSpPr>
        <p:spPr>
          <a:xfrm>
            <a:off x="381000" y="4935255"/>
            <a:ext cx="72755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>
            <a:off x="381000" y="5300598"/>
            <a:ext cx="727553" cy="0"/>
          </a:xfrm>
          <a:prstGeom prst="straightConnector1">
            <a:avLst/>
          </a:prstGeom>
          <a:ln>
            <a:prstDash val="lg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39660" y="4793527"/>
            <a:ext cx="9834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Synchronous</a:t>
            </a:r>
            <a:endParaRPr lang="en-US" sz="1200" dirty="0"/>
          </a:p>
        </p:txBody>
      </p:sp>
      <p:sp>
        <p:nvSpPr>
          <p:cNvPr id="111" name="TextBox 110"/>
          <p:cNvSpPr txBox="1"/>
          <p:nvPr/>
        </p:nvSpPr>
        <p:spPr>
          <a:xfrm>
            <a:off x="1052186" y="5149572"/>
            <a:ext cx="10626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Asynchronous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9912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72F7-BB17-9B4F-A1B3-E359CB43FC8D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361038" y="6504368"/>
            <a:ext cx="330337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Copyright 2016 Bloomberg L.P. All rights reserved.</a:t>
            </a: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381000" y="152400"/>
            <a:ext cx="8458200" cy="932613"/>
          </a:xfrm>
          <a:custGeom>
            <a:avLst/>
            <a:gdLst>
              <a:gd name="connsiteX0" fmla="*/ 0 w 8458200"/>
              <a:gd name="connsiteY0" fmla="*/ 0 h 932597"/>
              <a:gd name="connsiteX1" fmla="*/ 8458200 w 8458200"/>
              <a:gd name="connsiteY1" fmla="*/ 0 h 932597"/>
              <a:gd name="connsiteX2" fmla="*/ 8458200 w 8458200"/>
              <a:gd name="connsiteY2" fmla="*/ 932597 h 932597"/>
              <a:gd name="connsiteX3" fmla="*/ 0 w 8458200"/>
              <a:gd name="connsiteY3" fmla="*/ 932597 h 932597"/>
              <a:gd name="connsiteX4" fmla="*/ 0 w 8458200"/>
              <a:gd name="connsiteY4" fmla="*/ 0 h 932597"/>
              <a:gd name="connsiteX0" fmla="*/ 0 w 8458200"/>
              <a:gd name="connsiteY0" fmla="*/ 0 h 932613"/>
              <a:gd name="connsiteX1" fmla="*/ 8458200 w 8458200"/>
              <a:gd name="connsiteY1" fmla="*/ 0 h 932613"/>
              <a:gd name="connsiteX2" fmla="*/ 8458200 w 8458200"/>
              <a:gd name="connsiteY2" fmla="*/ 932597 h 932613"/>
              <a:gd name="connsiteX3" fmla="*/ 0 w 8458200"/>
              <a:gd name="connsiteY3" fmla="*/ 932597 h 932613"/>
              <a:gd name="connsiteX4" fmla="*/ 0 w 8458200"/>
              <a:gd name="connsiteY4" fmla="*/ 0 h 932613"/>
              <a:gd name="connsiteX0" fmla="*/ 0 w 8458200"/>
              <a:gd name="connsiteY0" fmla="*/ 0 h 932613"/>
              <a:gd name="connsiteX1" fmla="*/ 8458200 w 8458200"/>
              <a:gd name="connsiteY1" fmla="*/ 0 h 932613"/>
              <a:gd name="connsiteX2" fmla="*/ 8458200 w 8458200"/>
              <a:gd name="connsiteY2" fmla="*/ 932597 h 932613"/>
              <a:gd name="connsiteX3" fmla="*/ 0 w 8458200"/>
              <a:gd name="connsiteY3" fmla="*/ 932597 h 932613"/>
              <a:gd name="connsiteX4" fmla="*/ 0 w 8458200"/>
              <a:gd name="connsiteY4" fmla="*/ 0 h 932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58200" h="932613">
                <a:moveTo>
                  <a:pt x="0" y="0"/>
                </a:moveTo>
                <a:lnTo>
                  <a:pt x="8458200" y="0"/>
                </a:lnTo>
                <a:lnTo>
                  <a:pt x="8458200" y="932597"/>
                </a:lnTo>
                <a:lnTo>
                  <a:pt x="0" y="932597"/>
                </a:lnTo>
                <a:cubicBezTo>
                  <a:pt x="14631" y="936285"/>
                  <a:pt x="0" y="310866"/>
                  <a:pt x="0" y="0"/>
                </a:cubicBezTo>
                <a:close/>
              </a:path>
            </a:pathLst>
          </a:cu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Garamond" panose="02020404030301010803" pitchFamily="18" charset="0"/>
              </a:rPr>
              <a:t>Ingestion/ML Pipeline – Work Flow</a:t>
            </a:r>
            <a:endParaRPr lang="en-US" sz="4000" dirty="0">
              <a:latin typeface="Garamond" panose="02020404030301010803" pitchFamily="18" charset="0"/>
            </a:endParaRPr>
          </a:p>
        </p:txBody>
      </p:sp>
      <p:cxnSp>
        <p:nvCxnSpPr>
          <p:cNvPr id="22" name="Straight Connector 21"/>
          <p:cNvCxnSpPr>
            <a:stCxn id="21" idx="3"/>
            <a:endCxn id="21" idx="2"/>
          </p:cNvCxnSpPr>
          <p:nvPr/>
        </p:nvCxnSpPr>
        <p:spPr>
          <a:xfrm>
            <a:off x="381000" y="1084997"/>
            <a:ext cx="8458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n 1"/>
          <p:cNvSpPr/>
          <p:nvPr/>
        </p:nvSpPr>
        <p:spPr>
          <a:xfrm>
            <a:off x="3093901" y="2063794"/>
            <a:ext cx="1571367" cy="2532700"/>
          </a:xfrm>
          <a:prstGeom prst="can">
            <a:avLst>
              <a:gd name="adj" fmla="val 4898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916520" y="1919831"/>
            <a:ext cx="1" cy="285042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3182684" y="3857367"/>
            <a:ext cx="1426175" cy="61165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3211729" y="3024315"/>
            <a:ext cx="1426175" cy="61165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3176682" y="2133618"/>
            <a:ext cx="1426175" cy="61165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5745891" y="2142502"/>
            <a:ext cx="978760" cy="6027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Plugin</a:t>
            </a:r>
            <a:endParaRPr lang="en-US" sz="1400" dirty="0"/>
          </a:p>
        </p:txBody>
      </p:sp>
      <p:grpSp>
        <p:nvGrpSpPr>
          <p:cNvPr id="45" name="Group 44"/>
          <p:cNvGrpSpPr/>
          <p:nvPr/>
        </p:nvGrpSpPr>
        <p:grpSpPr>
          <a:xfrm>
            <a:off x="3125309" y="1088731"/>
            <a:ext cx="1508553" cy="932935"/>
            <a:chOff x="3153546" y="1254211"/>
            <a:chExt cx="1508553" cy="932935"/>
          </a:xfrm>
        </p:grpSpPr>
        <p:sp>
          <p:nvSpPr>
            <p:cNvPr id="16" name="Horizontal Scroll 15"/>
            <p:cNvSpPr/>
            <p:nvPr/>
          </p:nvSpPr>
          <p:spPr>
            <a:xfrm>
              <a:off x="3153546" y="1254211"/>
              <a:ext cx="1508553" cy="932935"/>
            </a:xfrm>
            <a:prstGeom prst="horizontalScroll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3588481" y="1371819"/>
              <a:ext cx="638682" cy="755171"/>
              <a:chOff x="1556951" y="1973592"/>
              <a:chExt cx="638682" cy="755171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1556951" y="2032372"/>
                <a:ext cx="638682" cy="696391"/>
                <a:chOff x="315097" y="1816443"/>
                <a:chExt cx="638682" cy="696391"/>
              </a:xfrm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315097" y="1816443"/>
                  <a:ext cx="525162" cy="98854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4" name="Straight Connector 23"/>
                <p:cNvCxnSpPr/>
                <p:nvPr/>
              </p:nvCxnSpPr>
              <p:spPr>
                <a:xfrm>
                  <a:off x="496637" y="1915297"/>
                  <a:ext cx="0" cy="486894"/>
                </a:xfrm>
                <a:prstGeom prst="line">
                  <a:avLst/>
                </a:prstGeom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496637" y="2045043"/>
                  <a:ext cx="123567" cy="0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94" name="TextBox 93"/>
                <p:cNvSpPr txBox="1"/>
                <p:nvPr/>
              </p:nvSpPr>
              <p:spPr>
                <a:xfrm>
                  <a:off x="539883" y="1934632"/>
                  <a:ext cx="41389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 smtClean="0"/>
                    <a:t>File-1</a:t>
                  </a:r>
                  <a:endParaRPr lang="en-US" sz="800" dirty="0"/>
                </a:p>
              </p:txBody>
            </p:sp>
            <p:grpSp>
              <p:nvGrpSpPr>
                <p:cNvPr id="31" name="Group 30"/>
                <p:cNvGrpSpPr/>
                <p:nvPr/>
              </p:nvGrpSpPr>
              <p:grpSpPr>
                <a:xfrm>
                  <a:off x="496637" y="2052021"/>
                  <a:ext cx="457142" cy="215444"/>
                  <a:chOff x="797013" y="2707559"/>
                  <a:chExt cx="457142" cy="215444"/>
                </a:xfrm>
              </p:grpSpPr>
              <p:cxnSp>
                <p:nvCxnSpPr>
                  <p:cNvPr id="95" name="Straight Connector 94"/>
                  <p:cNvCxnSpPr/>
                  <p:nvPr/>
                </p:nvCxnSpPr>
                <p:spPr>
                  <a:xfrm>
                    <a:off x="797013" y="2817970"/>
                    <a:ext cx="123567" cy="0"/>
                  </a:xfrm>
                  <a:prstGeom prst="line">
                    <a:avLst/>
                  </a:prstGeom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8" name="TextBox 97"/>
                  <p:cNvSpPr txBox="1"/>
                  <p:nvPr/>
                </p:nvSpPr>
                <p:spPr>
                  <a:xfrm>
                    <a:off x="840259" y="2707559"/>
                    <a:ext cx="413896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800" dirty="0" smtClean="0"/>
                      <a:t>File-2</a:t>
                    </a:r>
                    <a:endParaRPr lang="en-US" sz="800" dirty="0"/>
                  </a:p>
                </p:txBody>
              </p:sp>
            </p:grpSp>
            <p:cxnSp>
              <p:nvCxnSpPr>
                <p:cNvPr id="102" name="Straight Connector 101"/>
                <p:cNvCxnSpPr/>
                <p:nvPr/>
              </p:nvCxnSpPr>
              <p:spPr>
                <a:xfrm>
                  <a:off x="496637" y="2297727"/>
                  <a:ext cx="123567" cy="0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106" name="TextBox 105"/>
                <p:cNvSpPr txBox="1"/>
                <p:nvPr/>
              </p:nvSpPr>
              <p:spPr>
                <a:xfrm>
                  <a:off x="539883" y="2187316"/>
                  <a:ext cx="41389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 smtClean="0"/>
                    <a:t>File-3</a:t>
                  </a:r>
                  <a:endParaRPr lang="en-US" sz="800" dirty="0"/>
                </a:p>
              </p:txBody>
            </p:sp>
            <p:cxnSp>
              <p:nvCxnSpPr>
                <p:cNvPr id="108" name="Straight Connector 107"/>
                <p:cNvCxnSpPr/>
                <p:nvPr/>
              </p:nvCxnSpPr>
              <p:spPr>
                <a:xfrm>
                  <a:off x="496637" y="2407510"/>
                  <a:ext cx="123567" cy="0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112" name="TextBox 111"/>
                <p:cNvSpPr txBox="1"/>
                <p:nvPr/>
              </p:nvSpPr>
              <p:spPr>
                <a:xfrm>
                  <a:off x="564570" y="2205057"/>
                  <a:ext cx="30421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smtClean="0"/>
                    <a:t>…</a:t>
                  </a:r>
                  <a:endParaRPr lang="en-US" sz="1400" dirty="0"/>
                </a:p>
              </p:txBody>
            </p:sp>
          </p:grpSp>
          <p:sp>
            <p:nvSpPr>
              <p:cNvPr id="113" name="TextBox 112"/>
              <p:cNvSpPr txBox="1"/>
              <p:nvPr/>
            </p:nvSpPr>
            <p:spPr>
              <a:xfrm>
                <a:off x="1556951" y="1973592"/>
                <a:ext cx="58221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/>
                  <a:t>Raw Data</a:t>
                </a:r>
                <a:endParaRPr lang="en-US" sz="800" dirty="0"/>
              </a:p>
            </p:txBody>
          </p:sp>
        </p:grpSp>
      </p:grpSp>
      <p:grpSp>
        <p:nvGrpSpPr>
          <p:cNvPr id="44" name="Group 43"/>
          <p:cNvGrpSpPr/>
          <p:nvPr/>
        </p:nvGrpSpPr>
        <p:grpSpPr>
          <a:xfrm>
            <a:off x="3155066" y="4577159"/>
            <a:ext cx="1539499" cy="1346887"/>
            <a:chOff x="524189" y="1062680"/>
            <a:chExt cx="1539499" cy="1346887"/>
          </a:xfrm>
        </p:grpSpPr>
        <p:sp>
          <p:nvSpPr>
            <p:cNvPr id="151" name="Horizontal Scroll 150"/>
            <p:cNvSpPr/>
            <p:nvPr/>
          </p:nvSpPr>
          <p:spPr>
            <a:xfrm>
              <a:off x="524189" y="1062680"/>
              <a:ext cx="1508553" cy="1346887"/>
            </a:xfrm>
            <a:prstGeom prst="horizontalScroll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0" name="Group 169"/>
            <p:cNvGrpSpPr/>
            <p:nvPr/>
          </p:nvGrpSpPr>
          <p:grpSpPr>
            <a:xfrm>
              <a:off x="760167" y="1232098"/>
              <a:ext cx="1303521" cy="1016430"/>
              <a:chOff x="935896" y="2479912"/>
              <a:chExt cx="1303521" cy="1016430"/>
            </a:xfrm>
          </p:grpSpPr>
          <p:sp>
            <p:nvSpPr>
              <p:cNvPr id="171" name="TextBox 170"/>
              <p:cNvSpPr txBox="1"/>
              <p:nvPr/>
            </p:nvSpPr>
            <p:spPr>
              <a:xfrm>
                <a:off x="1825521" y="3173176"/>
                <a:ext cx="41389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/>
                  <a:t>File-1</a:t>
                </a:r>
                <a:endParaRPr lang="en-US" sz="800" dirty="0"/>
              </a:p>
            </p:txBody>
          </p:sp>
          <p:grpSp>
            <p:nvGrpSpPr>
              <p:cNvPr id="172" name="Group 171"/>
              <p:cNvGrpSpPr/>
              <p:nvPr/>
            </p:nvGrpSpPr>
            <p:grpSpPr>
              <a:xfrm>
                <a:off x="935896" y="2479912"/>
                <a:ext cx="1142259" cy="979362"/>
                <a:chOff x="935896" y="2479912"/>
                <a:chExt cx="1142259" cy="979362"/>
              </a:xfrm>
            </p:grpSpPr>
            <p:sp>
              <p:nvSpPr>
                <p:cNvPr id="174" name="Rectangle 173"/>
                <p:cNvSpPr/>
                <p:nvPr/>
              </p:nvSpPr>
              <p:spPr>
                <a:xfrm>
                  <a:off x="935896" y="2538692"/>
                  <a:ext cx="997935" cy="98854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75" name="Straight Connector 174"/>
                <p:cNvCxnSpPr/>
                <p:nvPr/>
              </p:nvCxnSpPr>
              <p:spPr>
                <a:xfrm>
                  <a:off x="1043301" y="2637546"/>
                  <a:ext cx="0" cy="486894"/>
                </a:xfrm>
                <a:prstGeom prst="line">
                  <a:avLst/>
                </a:prstGeom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/>
                <p:cNvCxnSpPr/>
                <p:nvPr/>
              </p:nvCxnSpPr>
              <p:spPr>
                <a:xfrm>
                  <a:off x="1043301" y="2767292"/>
                  <a:ext cx="123567" cy="0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177" name="TextBox 176"/>
                <p:cNvSpPr txBox="1"/>
                <p:nvPr/>
              </p:nvSpPr>
              <p:spPr>
                <a:xfrm>
                  <a:off x="1086547" y="2656881"/>
                  <a:ext cx="93166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 smtClean="0"/>
                    <a:t>Processing Date-1</a:t>
                  </a:r>
                  <a:endParaRPr lang="en-US" sz="800" dirty="0"/>
                </a:p>
              </p:txBody>
            </p:sp>
            <p:grpSp>
              <p:nvGrpSpPr>
                <p:cNvPr id="178" name="Group 177"/>
                <p:cNvGrpSpPr/>
                <p:nvPr/>
              </p:nvGrpSpPr>
              <p:grpSpPr>
                <a:xfrm>
                  <a:off x="1529642" y="2905665"/>
                  <a:ext cx="548513" cy="215444"/>
                  <a:chOff x="797013" y="2707559"/>
                  <a:chExt cx="548513" cy="215444"/>
                </a:xfrm>
              </p:grpSpPr>
              <p:cxnSp>
                <p:nvCxnSpPr>
                  <p:cNvPr id="189" name="Straight Connector 188"/>
                  <p:cNvCxnSpPr/>
                  <p:nvPr/>
                </p:nvCxnSpPr>
                <p:spPr>
                  <a:xfrm>
                    <a:off x="797013" y="2817970"/>
                    <a:ext cx="123567" cy="0"/>
                  </a:xfrm>
                  <a:prstGeom prst="line">
                    <a:avLst/>
                  </a:prstGeom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0" name="TextBox 189"/>
                  <p:cNvSpPr txBox="1"/>
                  <p:nvPr/>
                </p:nvSpPr>
                <p:spPr>
                  <a:xfrm>
                    <a:off x="840259" y="2707559"/>
                    <a:ext cx="50526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800" dirty="0" smtClean="0"/>
                      <a:t>Batch-1</a:t>
                    </a:r>
                    <a:endParaRPr lang="en-US" sz="800" dirty="0"/>
                  </a:p>
                </p:txBody>
              </p:sp>
            </p:grpSp>
            <p:cxnSp>
              <p:nvCxnSpPr>
                <p:cNvPr id="179" name="Straight Connector 178"/>
                <p:cNvCxnSpPr/>
                <p:nvPr/>
              </p:nvCxnSpPr>
              <p:spPr>
                <a:xfrm>
                  <a:off x="1043301" y="2890238"/>
                  <a:ext cx="123567" cy="0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180" name="TextBox 179"/>
                <p:cNvSpPr txBox="1"/>
                <p:nvPr/>
              </p:nvSpPr>
              <p:spPr>
                <a:xfrm>
                  <a:off x="1086547" y="2779827"/>
                  <a:ext cx="93166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 smtClean="0"/>
                    <a:t>Processing Date-2</a:t>
                  </a:r>
                  <a:endParaRPr lang="en-US" sz="800" dirty="0"/>
                </a:p>
              </p:txBody>
            </p:sp>
            <p:sp>
              <p:nvSpPr>
                <p:cNvPr id="181" name="TextBox 180"/>
                <p:cNvSpPr txBox="1"/>
                <p:nvPr/>
              </p:nvSpPr>
              <p:spPr>
                <a:xfrm>
                  <a:off x="935897" y="2479912"/>
                  <a:ext cx="1051891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 smtClean="0"/>
                    <a:t>Dataset-1 (</a:t>
                  </a:r>
                  <a:r>
                    <a:rPr lang="en-US" sz="800" dirty="0" err="1" smtClean="0"/>
                    <a:t>avro</a:t>
                  </a:r>
                  <a:r>
                    <a:rPr lang="en-US" sz="800" dirty="0" smtClean="0"/>
                    <a:t> files)</a:t>
                  </a:r>
                  <a:endParaRPr lang="en-US" sz="800" dirty="0"/>
                </a:p>
              </p:txBody>
            </p:sp>
            <p:cxnSp>
              <p:nvCxnSpPr>
                <p:cNvPr id="182" name="Straight Connector 181"/>
                <p:cNvCxnSpPr/>
                <p:nvPr/>
              </p:nvCxnSpPr>
              <p:spPr>
                <a:xfrm>
                  <a:off x="1529642" y="2940699"/>
                  <a:ext cx="0" cy="253523"/>
                </a:xfrm>
                <a:prstGeom prst="line">
                  <a:avLst/>
                </a:prstGeom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183" name="Group 182"/>
                <p:cNvGrpSpPr/>
                <p:nvPr/>
              </p:nvGrpSpPr>
              <p:grpSpPr>
                <a:xfrm>
                  <a:off x="1529642" y="3037274"/>
                  <a:ext cx="548513" cy="215444"/>
                  <a:chOff x="797013" y="2707559"/>
                  <a:chExt cx="548513" cy="215444"/>
                </a:xfrm>
              </p:grpSpPr>
              <p:cxnSp>
                <p:nvCxnSpPr>
                  <p:cNvPr id="187" name="Straight Connector 186"/>
                  <p:cNvCxnSpPr/>
                  <p:nvPr/>
                </p:nvCxnSpPr>
                <p:spPr>
                  <a:xfrm>
                    <a:off x="797013" y="2817970"/>
                    <a:ext cx="123567" cy="0"/>
                  </a:xfrm>
                  <a:prstGeom prst="line">
                    <a:avLst/>
                  </a:prstGeom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8" name="TextBox 187"/>
                  <p:cNvSpPr txBox="1"/>
                  <p:nvPr/>
                </p:nvSpPr>
                <p:spPr>
                  <a:xfrm>
                    <a:off x="840259" y="2707559"/>
                    <a:ext cx="50526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800" dirty="0" smtClean="0"/>
                      <a:t>Batch-2</a:t>
                    </a:r>
                    <a:endParaRPr lang="en-US" sz="800" dirty="0"/>
                  </a:p>
                </p:txBody>
              </p:sp>
            </p:grpSp>
            <p:cxnSp>
              <p:nvCxnSpPr>
                <p:cNvPr id="184" name="Straight Connector 183"/>
                <p:cNvCxnSpPr/>
                <p:nvPr/>
              </p:nvCxnSpPr>
              <p:spPr>
                <a:xfrm>
                  <a:off x="1769440" y="3194222"/>
                  <a:ext cx="0" cy="265052"/>
                </a:xfrm>
                <a:prstGeom prst="line">
                  <a:avLst/>
                </a:prstGeom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/>
                <p:cNvCxnSpPr/>
                <p:nvPr/>
              </p:nvCxnSpPr>
              <p:spPr>
                <a:xfrm>
                  <a:off x="1782275" y="3283587"/>
                  <a:ext cx="123567" cy="0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>
                  <a:off x="1782275" y="3391309"/>
                  <a:ext cx="123567" cy="0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3" name="TextBox 172"/>
              <p:cNvSpPr txBox="1"/>
              <p:nvPr/>
            </p:nvSpPr>
            <p:spPr>
              <a:xfrm>
                <a:off x="1825521" y="3280898"/>
                <a:ext cx="41389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/>
                  <a:t>File-2</a:t>
                </a:r>
                <a:endParaRPr lang="en-US" sz="800" dirty="0"/>
              </a:p>
            </p:txBody>
          </p:sp>
        </p:grpSp>
      </p:grpSp>
      <p:sp>
        <p:nvSpPr>
          <p:cNvPr id="58" name="TextBox 57"/>
          <p:cNvSpPr txBox="1"/>
          <p:nvPr/>
        </p:nvSpPr>
        <p:spPr>
          <a:xfrm>
            <a:off x="3558504" y="2270170"/>
            <a:ext cx="6351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Parse</a:t>
            </a:r>
            <a:endParaRPr lang="en-US" sz="1600" dirty="0"/>
          </a:p>
        </p:txBody>
      </p:sp>
      <p:sp>
        <p:nvSpPr>
          <p:cNvPr id="191" name="TextBox 190"/>
          <p:cNvSpPr txBox="1"/>
          <p:nvPr/>
        </p:nvSpPr>
        <p:spPr>
          <a:xfrm>
            <a:off x="3172527" y="3147439"/>
            <a:ext cx="1495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Normalize/transform</a:t>
            </a:r>
            <a:endParaRPr lang="en-US" sz="1200" dirty="0"/>
          </a:p>
        </p:txBody>
      </p:sp>
      <p:sp>
        <p:nvSpPr>
          <p:cNvPr id="192" name="TextBox 191"/>
          <p:cNvSpPr txBox="1"/>
          <p:nvPr/>
        </p:nvSpPr>
        <p:spPr>
          <a:xfrm>
            <a:off x="3542705" y="3925834"/>
            <a:ext cx="733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Write to </a:t>
            </a:r>
          </a:p>
          <a:p>
            <a:pPr algn="ctr"/>
            <a:r>
              <a:rPr lang="en-US" sz="1200" dirty="0" smtClean="0"/>
              <a:t>Parquet</a:t>
            </a:r>
            <a:endParaRPr lang="en-US" sz="1200" dirty="0"/>
          </a:p>
        </p:txBody>
      </p:sp>
      <p:sp>
        <p:nvSpPr>
          <p:cNvPr id="60" name="Striped Right Arrow 59"/>
          <p:cNvSpPr/>
          <p:nvPr/>
        </p:nvSpPr>
        <p:spPr>
          <a:xfrm flipH="1">
            <a:off x="4575087" y="2294255"/>
            <a:ext cx="1343798" cy="290384"/>
          </a:xfrm>
          <a:prstGeom prst="strip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/>
          <p:cNvSpPr/>
          <p:nvPr/>
        </p:nvSpPr>
        <p:spPr>
          <a:xfrm>
            <a:off x="5773661" y="3033199"/>
            <a:ext cx="978760" cy="6027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Plugin</a:t>
            </a:r>
            <a:endParaRPr lang="en-US" sz="1400" dirty="0"/>
          </a:p>
        </p:txBody>
      </p:sp>
      <p:sp>
        <p:nvSpPr>
          <p:cNvPr id="196" name="Striped Right Arrow 195"/>
          <p:cNvSpPr/>
          <p:nvPr/>
        </p:nvSpPr>
        <p:spPr>
          <a:xfrm flipH="1">
            <a:off x="4602857" y="3184952"/>
            <a:ext cx="1343798" cy="290384"/>
          </a:xfrm>
          <a:prstGeom prst="strip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/>
          <p:cNvSpPr/>
          <p:nvPr/>
        </p:nvSpPr>
        <p:spPr>
          <a:xfrm>
            <a:off x="5745891" y="3899220"/>
            <a:ext cx="978760" cy="6027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Plugin</a:t>
            </a:r>
            <a:endParaRPr lang="en-US" sz="1400" dirty="0"/>
          </a:p>
        </p:txBody>
      </p:sp>
      <p:sp>
        <p:nvSpPr>
          <p:cNvPr id="198" name="Striped Right Arrow 197"/>
          <p:cNvSpPr/>
          <p:nvPr/>
        </p:nvSpPr>
        <p:spPr>
          <a:xfrm flipH="1">
            <a:off x="4575087" y="4050973"/>
            <a:ext cx="1343798" cy="290384"/>
          </a:xfrm>
          <a:prstGeom prst="strip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2508423" y="1542723"/>
            <a:ext cx="1663776" cy="260674"/>
          </a:xfrm>
          <a:prstGeom prst="rect">
            <a:avLst/>
          </a:prstGeom>
          <a:noFill/>
          <a:ln w="12700">
            <a:solidFill>
              <a:srgbClr val="7030A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/>
        </p:nvSpPr>
        <p:spPr>
          <a:xfrm>
            <a:off x="2508422" y="2031715"/>
            <a:ext cx="2316891" cy="2545443"/>
          </a:xfrm>
          <a:prstGeom prst="rect">
            <a:avLst/>
          </a:prstGeom>
          <a:noFill/>
          <a:ln w="12700">
            <a:solidFill>
              <a:srgbClr val="7030A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2508422" y="5356884"/>
            <a:ext cx="2186143" cy="369055"/>
          </a:xfrm>
          <a:prstGeom prst="rect">
            <a:avLst/>
          </a:prstGeom>
          <a:noFill/>
          <a:ln w="12700">
            <a:solidFill>
              <a:srgbClr val="7030A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TextBox 200"/>
          <p:cNvSpPr txBox="1"/>
          <p:nvPr/>
        </p:nvSpPr>
        <p:spPr>
          <a:xfrm>
            <a:off x="1461010" y="1519171"/>
            <a:ext cx="1115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Define Batch</a:t>
            </a:r>
            <a:endParaRPr lang="en-US" sz="1400" dirty="0"/>
          </a:p>
        </p:txBody>
      </p:sp>
      <p:sp>
        <p:nvSpPr>
          <p:cNvPr id="202" name="TextBox 201"/>
          <p:cNvSpPr txBox="1"/>
          <p:nvPr/>
        </p:nvSpPr>
        <p:spPr>
          <a:xfrm>
            <a:off x="1060751" y="2945421"/>
            <a:ext cx="1509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Execute in a Batch</a:t>
            </a:r>
            <a:endParaRPr lang="en-US" sz="1400" dirty="0"/>
          </a:p>
        </p:txBody>
      </p:sp>
      <p:sp>
        <p:nvSpPr>
          <p:cNvPr id="203" name="TextBox 202"/>
          <p:cNvSpPr txBox="1"/>
          <p:nvPr/>
        </p:nvSpPr>
        <p:spPr>
          <a:xfrm>
            <a:off x="1296129" y="5384516"/>
            <a:ext cx="1237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Store by Batch</a:t>
            </a:r>
            <a:endParaRPr lang="en-US" sz="1400" dirty="0"/>
          </a:p>
        </p:txBody>
      </p:sp>
      <p:sp>
        <p:nvSpPr>
          <p:cNvPr id="204" name="TextBox 203"/>
          <p:cNvSpPr txBox="1"/>
          <p:nvPr/>
        </p:nvSpPr>
        <p:spPr>
          <a:xfrm rot="5400000">
            <a:off x="2062107" y="3247628"/>
            <a:ext cx="1848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HDFS Spark Pipeline</a:t>
            </a:r>
            <a:endParaRPr lang="en-US" sz="1600" dirty="0"/>
          </a:p>
        </p:txBody>
      </p:sp>
      <p:sp>
        <p:nvSpPr>
          <p:cNvPr id="206" name="Flowchart: Multidocument 205"/>
          <p:cNvSpPr/>
          <p:nvPr/>
        </p:nvSpPr>
        <p:spPr>
          <a:xfrm>
            <a:off x="5199362" y="1611108"/>
            <a:ext cx="954303" cy="393785"/>
          </a:xfrm>
          <a:prstGeom prst="flowChartMultidocumen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Configs</a:t>
            </a:r>
            <a:endParaRPr lang="en-US" sz="1200" dirty="0"/>
          </a:p>
        </p:txBody>
      </p:sp>
      <p:cxnSp>
        <p:nvCxnSpPr>
          <p:cNvPr id="208" name="Straight Arrow Connector 207"/>
          <p:cNvCxnSpPr/>
          <p:nvPr/>
        </p:nvCxnSpPr>
        <p:spPr>
          <a:xfrm flipH="1">
            <a:off x="4487617" y="1919831"/>
            <a:ext cx="831967" cy="2796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886649" y="1291612"/>
            <a:ext cx="18535" cy="44113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 rot="16200000">
            <a:off x="0" y="2879310"/>
            <a:ext cx="1502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Batch Consistency</a:t>
            </a:r>
            <a:endParaRPr lang="en-US" sz="1400" dirty="0"/>
          </a:p>
        </p:txBody>
      </p:sp>
      <p:sp>
        <p:nvSpPr>
          <p:cNvPr id="71" name="Flowchart: Multidocument 70"/>
          <p:cNvSpPr/>
          <p:nvPr/>
        </p:nvSpPr>
        <p:spPr>
          <a:xfrm>
            <a:off x="5328338" y="4837064"/>
            <a:ext cx="954303" cy="393785"/>
          </a:xfrm>
          <a:prstGeom prst="flowChartMultidocumen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Schema</a:t>
            </a:r>
            <a:endParaRPr lang="en-US" sz="1200" dirty="0"/>
          </a:p>
        </p:txBody>
      </p:sp>
      <p:cxnSp>
        <p:nvCxnSpPr>
          <p:cNvPr id="72" name="Straight Arrow Connector 71"/>
          <p:cNvCxnSpPr/>
          <p:nvPr/>
        </p:nvCxnSpPr>
        <p:spPr>
          <a:xfrm flipH="1" flipV="1">
            <a:off x="4533303" y="4387499"/>
            <a:ext cx="922205" cy="6437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16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81000" y="152400"/>
            <a:ext cx="8458200" cy="932613"/>
          </a:xfrm>
          <a:custGeom>
            <a:avLst/>
            <a:gdLst>
              <a:gd name="connsiteX0" fmla="*/ 0 w 8458200"/>
              <a:gd name="connsiteY0" fmla="*/ 0 h 932597"/>
              <a:gd name="connsiteX1" fmla="*/ 8458200 w 8458200"/>
              <a:gd name="connsiteY1" fmla="*/ 0 h 932597"/>
              <a:gd name="connsiteX2" fmla="*/ 8458200 w 8458200"/>
              <a:gd name="connsiteY2" fmla="*/ 932597 h 932597"/>
              <a:gd name="connsiteX3" fmla="*/ 0 w 8458200"/>
              <a:gd name="connsiteY3" fmla="*/ 932597 h 932597"/>
              <a:gd name="connsiteX4" fmla="*/ 0 w 8458200"/>
              <a:gd name="connsiteY4" fmla="*/ 0 h 932597"/>
              <a:gd name="connsiteX0" fmla="*/ 0 w 8458200"/>
              <a:gd name="connsiteY0" fmla="*/ 0 h 932613"/>
              <a:gd name="connsiteX1" fmla="*/ 8458200 w 8458200"/>
              <a:gd name="connsiteY1" fmla="*/ 0 h 932613"/>
              <a:gd name="connsiteX2" fmla="*/ 8458200 w 8458200"/>
              <a:gd name="connsiteY2" fmla="*/ 932597 h 932613"/>
              <a:gd name="connsiteX3" fmla="*/ 0 w 8458200"/>
              <a:gd name="connsiteY3" fmla="*/ 932597 h 932613"/>
              <a:gd name="connsiteX4" fmla="*/ 0 w 8458200"/>
              <a:gd name="connsiteY4" fmla="*/ 0 h 932613"/>
              <a:gd name="connsiteX0" fmla="*/ 0 w 8458200"/>
              <a:gd name="connsiteY0" fmla="*/ 0 h 932613"/>
              <a:gd name="connsiteX1" fmla="*/ 8458200 w 8458200"/>
              <a:gd name="connsiteY1" fmla="*/ 0 h 932613"/>
              <a:gd name="connsiteX2" fmla="*/ 8458200 w 8458200"/>
              <a:gd name="connsiteY2" fmla="*/ 932597 h 932613"/>
              <a:gd name="connsiteX3" fmla="*/ 0 w 8458200"/>
              <a:gd name="connsiteY3" fmla="*/ 932597 h 932613"/>
              <a:gd name="connsiteX4" fmla="*/ 0 w 8458200"/>
              <a:gd name="connsiteY4" fmla="*/ 0 h 932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58200" h="932613">
                <a:moveTo>
                  <a:pt x="0" y="0"/>
                </a:moveTo>
                <a:lnTo>
                  <a:pt x="8458200" y="0"/>
                </a:lnTo>
                <a:lnTo>
                  <a:pt x="8458200" y="932597"/>
                </a:lnTo>
                <a:lnTo>
                  <a:pt x="0" y="932597"/>
                </a:lnTo>
                <a:cubicBezTo>
                  <a:pt x="14631" y="936285"/>
                  <a:pt x="0" y="310866"/>
                  <a:pt x="0" y="0"/>
                </a:cubicBezTo>
                <a:close/>
              </a:path>
            </a:pathLst>
          </a:cu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Garamond" panose="02020404030301010803" pitchFamily="18" charset="0"/>
              </a:rPr>
              <a:t>Technologies –</a:t>
            </a:r>
            <a:endParaRPr lang="en-US" sz="4000" dirty="0">
              <a:latin typeface="Garamond" panose="02020404030301010803" pitchFamily="18" charset="0"/>
            </a:endParaRPr>
          </a:p>
        </p:txBody>
      </p:sp>
      <p:cxnSp>
        <p:nvCxnSpPr>
          <p:cNvPr id="6" name="Straight Connector 5"/>
          <p:cNvCxnSpPr>
            <a:stCxn id="5" idx="3"/>
            <a:endCxn id="5" idx="2"/>
          </p:cNvCxnSpPr>
          <p:nvPr/>
        </p:nvCxnSpPr>
        <p:spPr>
          <a:xfrm>
            <a:off x="381000" y="1084997"/>
            <a:ext cx="8458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199" y="1347532"/>
            <a:ext cx="7905565" cy="3331000"/>
          </a:xfrm>
        </p:spPr>
        <p:txBody>
          <a:bodyPr>
            <a:normAutofit/>
          </a:bodyPr>
          <a:lstStyle/>
          <a:p>
            <a:pPr marL="228600" lvl="2"/>
            <a:r>
              <a:rPr lang="en-US" sz="2900" dirty="0" smtClean="0">
                <a:solidFill>
                  <a:srgbClr val="002060"/>
                </a:solidFill>
              </a:rPr>
              <a:t>Scala (Functional programming Paradigm)</a:t>
            </a:r>
          </a:p>
          <a:p>
            <a:pPr marL="685800" lvl="3"/>
            <a:r>
              <a:rPr lang="en-US" dirty="0" err="1" smtClean="0">
                <a:solidFill>
                  <a:srgbClr val="002060"/>
                </a:solidFill>
              </a:rPr>
              <a:t>Akka</a:t>
            </a:r>
            <a:endParaRPr lang="en-US" dirty="0" smtClean="0">
              <a:solidFill>
                <a:srgbClr val="002060"/>
              </a:solidFill>
            </a:endParaRPr>
          </a:p>
          <a:p>
            <a:pPr marL="685800" lvl="3"/>
            <a:r>
              <a:rPr lang="en-US" dirty="0" smtClean="0">
                <a:solidFill>
                  <a:srgbClr val="002060"/>
                </a:solidFill>
              </a:rPr>
              <a:t>Camel</a:t>
            </a:r>
          </a:p>
          <a:p>
            <a:pPr marL="685800" lvl="3"/>
            <a:r>
              <a:rPr lang="en-US" dirty="0" smtClean="0">
                <a:solidFill>
                  <a:srgbClr val="002060"/>
                </a:solidFill>
              </a:rPr>
              <a:t>SBT</a:t>
            </a:r>
          </a:p>
          <a:p>
            <a:pPr marL="228600" lvl="2"/>
            <a:r>
              <a:rPr lang="en-US" dirty="0" smtClean="0">
                <a:solidFill>
                  <a:srgbClr val="002060"/>
                </a:solidFill>
              </a:rPr>
              <a:t>Apache Spark</a:t>
            </a:r>
          </a:p>
          <a:p>
            <a:pPr marL="228600" lvl="2"/>
            <a:r>
              <a:rPr lang="en-US" dirty="0" err="1" smtClean="0">
                <a:solidFill>
                  <a:srgbClr val="002060"/>
                </a:solidFill>
              </a:rPr>
              <a:t>Artifactory</a:t>
            </a:r>
            <a:endParaRPr lang="en-US" dirty="0" smtClean="0">
              <a:solidFill>
                <a:srgbClr val="002060"/>
              </a:solidFill>
            </a:endParaRPr>
          </a:p>
          <a:p>
            <a:pPr marL="228600" lvl="2"/>
            <a:r>
              <a:rPr lang="en-US" dirty="0" err="1" smtClean="0">
                <a:solidFill>
                  <a:srgbClr val="002060"/>
                </a:solidFill>
              </a:rPr>
              <a:t>Oozie</a:t>
            </a:r>
            <a:endParaRPr lang="en-US" dirty="0">
              <a:solidFill>
                <a:srgbClr val="002060"/>
              </a:solidFill>
            </a:endParaRPr>
          </a:p>
          <a:p>
            <a:pPr marL="228600" lvl="2"/>
            <a:endParaRPr lang="en-US" sz="2600" dirty="0" smtClean="0">
              <a:solidFill>
                <a:srgbClr val="002060"/>
              </a:solidFill>
            </a:endParaRPr>
          </a:p>
          <a:p>
            <a:pPr marL="228600" lvl="2"/>
            <a:endParaRPr lang="en-US" sz="2600" dirty="0">
              <a:solidFill>
                <a:srgbClr val="002060"/>
              </a:solidFill>
            </a:endParaRPr>
          </a:p>
          <a:p>
            <a:pPr marL="228600" lvl="2"/>
            <a:endParaRPr lang="en-US" sz="2600" dirty="0">
              <a:solidFill>
                <a:srgbClr val="002060"/>
              </a:solidFill>
            </a:endParaRPr>
          </a:p>
          <a:p>
            <a:pPr marL="228600" lvl="2"/>
            <a:endParaRPr lang="en-US" sz="2600" dirty="0">
              <a:solidFill>
                <a:srgbClr val="002060"/>
              </a:solidFill>
            </a:endParaRPr>
          </a:p>
          <a:p>
            <a:pPr marL="228600" lvl="2"/>
            <a:endParaRPr lang="en-US" sz="2600" dirty="0"/>
          </a:p>
          <a:p>
            <a:pPr marL="0" indent="0">
              <a:buNone/>
            </a:pPr>
            <a:endParaRPr lang="en-US" sz="2000" dirty="0" smtClean="0"/>
          </a:p>
          <a:p>
            <a:pPr marL="228600" indent="-228600"/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3361038" y="6504368"/>
            <a:ext cx="330337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Copyright 2016 Bloomberg L.P. All rights reserved.</a:t>
            </a: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443711"/>
            <a:ext cx="2133600" cy="366183"/>
          </a:xfrm>
        </p:spPr>
        <p:txBody>
          <a:bodyPr/>
          <a:lstStyle/>
          <a:p>
            <a:fld id="{1C1BA12D-9255-4430-B91A-21F65641110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8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BA12D-9255-4430-B91A-21F65641110E}" type="slidenum">
              <a:rPr lang="en-US" smtClean="0"/>
              <a:t>25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361038" y="6504368"/>
            <a:ext cx="330337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Copyright 2016 Bloomberg L.P. All rights reserved.</a:t>
            </a: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4206233428"/>
              </p:ext>
            </p:extLst>
          </p:nvPr>
        </p:nvGraphicFramePr>
        <p:xfrm>
          <a:off x="624541" y="1915282"/>
          <a:ext cx="4213412" cy="2415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112292" y="1894188"/>
            <a:ext cx="385233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 smtClean="0">
                <a:latin typeface="Century" panose="02040604050505020304" pitchFamily="18" charset="0"/>
              </a:rPr>
              <a:t>Accessing </a:t>
            </a:r>
          </a:p>
          <a:p>
            <a:pPr algn="ctr"/>
            <a:r>
              <a:rPr lang="en-US" sz="5400" b="1" dirty="0" smtClean="0">
                <a:latin typeface="Century" panose="02040604050505020304" pitchFamily="18" charset="0"/>
              </a:rPr>
              <a:t>and </a:t>
            </a:r>
          </a:p>
          <a:p>
            <a:pPr algn="ctr"/>
            <a:r>
              <a:rPr lang="en-US" sz="5400" b="1" dirty="0" smtClean="0">
                <a:latin typeface="Century" panose="02040604050505020304" pitchFamily="18" charset="0"/>
              </a:rPr>
              <a:t>Using Data</a:t>
            </a:r>
            <a:endParaRPr lang="en-US" sz="5400" b="1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08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81000" y="152400"/>
            <a:ext cx="8458200" cy="932613"/>
          </a:xfrm>
          <a:custGeom>
            <a:avLst/>
            <a:gdLst>
              <a:gd name="connsiteX0" fmla="*/ 0 w 8458200"/>
              <a:gd name="connsiteY0" fmla="*/ 0 h 932597"/>
              <a:gd name="connsiteX1" fmla="*/ 8458200 w 8458200"/>
              <a:gd name="connsiteY1" fmla="*/ 0 h 932597"/>
              <a:gd name="connsiteX2" fmla="*/ 8458200 w 8458200"/>
              <a:gd name="connsiteY2" fmla="*/ 932597 h 932597"/>
              <a:gd name="connsiteX3" fmla="*/ 0 w 8458200"/>
              <a:gd name="connsiteY3" fmla="*/ 932597 h 932597"/>
              <a:gd name="connsiteX4" fmla="*/ 0 w 8458200"/>
              <a:gd name="connsiteY4" fmla="*/ 0 h 932597"/>
              <a:gd name="connsiteX0" fmla="*/ 0 w 8458200"/>
              <a:gd name="connsiteY0" fmla="*/ 0 h 932613"/>
              <a:gd name="connsiteX1" fmla="*/ 8458200 w 8458200"/>
              <a:gd name="connsiteY1" fmla="*/ 0 h 932613"/>
              <a:gd name="connsiteX2" fmla="*/ 8458200 w 8458200"/>
              <a:gd name="connsiteY2" fmla="*/ 932597 h 932613"/>
              <a:gd name="connsiteX3" fmla="*/ 0 w 8458200"/>
              <a:gd name="connsiteY3" fmla="*/ 932597 h 932613"/>
              <a:gd name="connsiteX4" fmla="*/ 0 w 8458200"/>
              <a:gd name="connsiteY4" fmla="*/ 0 h 932613"/>
              <a:gd name="connsiteX0" fmla="*/ 0 w 8458200"/>
              <a:gd name="connsiteY0" fmla="*/ 0 h 932613"/>
              <a:gd name="connsiteX1" fmla="*/ 8458200 w 8458200"/>
              <a:gd name="connsiteY1" fmla="*/ 0 h 932613"/>
              <a:gd name="connsiteX2" fmla="*/ 8458200 w 8458200"/>
              <a:gd name="connsiteY2" fmla="*/ 932597 h 932613"/>
              <a:gd name="connsiteX3" fmla="*/ 0 w 8458200"/>
              <a:gd name="connsiteY3" fmla="*/ 932597 h 932613"/>
              <a:gd name="connsiteX4" fmla="*/ 0 w 8458200"/>
              <a:gd name="connsiteY4" fmla="*/ 0 h 932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58200" h="932613">
                <a:moveTo>
                  <a:pt x="0" y="0"/>
                </a:moveTo>
                <a:lnTo>
                  <a:pt x="8458200" y="0"/>
                </a:lnTo>
                <a:lnTo>
                  <a:pt x="8458200" y="932597"/>
                </a:lnTo>
                <a:lnTo>
                  <a:pt x="0" y="932597"/>
                </a:lnTo>
                <a:cubicBezTo>
                  <a:pt x="14631" y="936285"/>
                  <a:pt x="0" y="310866"/>
                  <a:pt x="0" y="0"/>
                </a:cubicBezTo>
                <a:close/>
              </a:path>
            </a:pathLst>
          </a:cu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Garamond" panose="02020404030301010803" pitchFamily="18" charset="0"/>
              </a:rPr>
              <a:t>Data Science -</a:t>
            </a:r>
            <a:endParaRPr lang="en-US" sz="4000" dirty="0">
              <a:latin typeface="Garamond" panose="02020404030301010803" pitchFamily="18" charset="0"/>
            </a:endParaRPr>
          </a:p>
        </p:txBody>
      </p:sp>
      <p:cxnSp>
        <p:nvCxnSpPr>
          <p:cNvPr id="6" name="Straight Connector 5"/>
          <p:cNvCxnSpPr>
            <a:stCxn id="5" idx="3"/>
            <a:endCxn id="5" idx="2"/>
          </p:cNvCxnSpPr>
          <p:nvPr/>
        </p:nvCxnSpPr>
        <p:spPr>
          <a:xfrm>
            <a:off x="381000" y="1084997"/>
            <a:ext cx="8458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82916" y="1249848"/>
            <a:ext cx="4075590" cy="4003829"/>
          </a:xfrm>
        </p:spPr>
        <p:txBody>
          <a:bodyPr>
            <a:normAutofit fontScale="77500" lnSpcReduction="20000"/>
          </a:bodyPr>
          <a:lstStyle/>
          <a:p>
            <a:pPr marL="346075" lvl="1" indent="-346075"/>
            <a:r>
              <a:rPr lang="en-US" b="1" dirty="0" smtClean="0"/>
              <a:t>DMZ Notebook Infrastructure for Data Science</a:t>
            </a:r>
            <a:endParaRPr lang="en-US" b="1" dirty="0"/>
          </a:p>
          <a:p>
            <a:pPr lvl="1"/>
            <a:r>
              <a:rPr lang="en-US" dirty="0" smtClean="0"/>
              <a:t>Web-based</a:t>
            </a:r>
            <a:endParaRPr lang="en-US" dirty="0"/>
          </a:p>
          <a:p>
            <a:pPr lvl="1"/>
            <a:r>
              <a:rPr lang="en-US" dirty="0" smtClean="0"/>
              <a:t>Scala/Python </a:t>
            </a:r>
            <a:r>
              <a:rPr lang="en-US" dirty="0"/>
              <a:t>libraries</a:t>
            </a:r>
          </a:p>
          <a:p>
            <a:pPr lvl="1"/>
            <a:r>
              <a:rPr lang="en-US" dirty="0" smtClean="0"/>
              <a:t>Templates</a:t>
            </a:r>
            <a:endParaRPr lang="en-US" dirty="0"/>
          </a:p>
          <a:p>
            <a:pPr lvl="1"/>
            <a:r>
              <a:rPr lang="en-US" dirty="0"/>
              <a:t>Security and login integration</a:t>
            </a:r>
          </a:p>
          <a:p>
            <a:pPr lvl="1"/>
            <a:r>
              <a:rPr lang="en-US" dirty="0"/>
              <a:t>Data discovery</a:t>
            </a:r>
          </a:p>
          <a:p>
            <a:pPr lvl="1"/>
            <a:r>
              <a:rPr lang="en-US" dirty="0"/>
              <a:t>Enhanced SQL support</a:t>
            </a:r>
          </a:p>
          <a:p>
            <a:pPr lvl="1"/>
            <a:r>
              <a:rPr lang="en-US" dirty="0"/>
              <a:t>Integration with external DBs</a:t>
            </a:r>
          </a:p>
          <a:p>
            <a:pPr marL="346075" lvl="1" indent="-346075"/>
            <a:endParaRPr lang="en-US" dirty="0"/>
          </a:p>
          <a:p>
            <a:endParaRPr lang="en-US" dirty="0">
              <a:solidFill>
                <a:srgbClr val="7030A0"/>
              </a:solidFill>
            </a:endParaRPr>
          </a:p>
          <a:p>
            <a:pPr marL="228600" indent="-228600"/>
            <a:endParaRPr lang="en-US" sz="2000" dirty="0" smtClean="0"/>
          </a:p>
          <a:p>
            <a:pPr marL="228600" indent="-228600"/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3361038" y="6504368"/>
            <a:ext cx="330337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Copyright 2016 Bloomberg L.P. All rights reserved.</a:t>
            </a: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443711"/>
            <a:ext cx="2133600" cy="366183"/>
          </a:xfrm>
        </p:spPr>
        <p:txBody>
          <a:bodyPr/>
          <a:lstStyle/>
          <a:p>
            <a:fld id="{1C1BA12D-9255-4430-B91A-21F65641110E}" type="slidenum">
              <a:rPr lang="en-US" smtClean="0"/>
              <a:t>26</a:t>
            </a:fld>
            <a:endParaRPr lang="en-US" dirty="0"/>
          </a:p>
        </p:txBody>
      </p:sp>
      <p:pic>
        <p:nvPicPr>
          <p:cNvPr id="2050" name="Picture 2" descr="F:\Joy\Data Warehouse\Infrastructure\PlatformRevisit\images\Jupyter-3.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506" y="1258741"/>
            <a:ext cx="4480694" cy="363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09600" y="5157911"/>
            <a:ext cx="8229600" cy="54341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Font typeface="Arial"/>
              <a:buNone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*** Contribute back to Open-Source</a:t>
            </a:r>
          </a:p>
          <a:p>
            <a:pPr marL="346075" lvl="1" indent="-346075"/>
            <a:endParaRPr lang="en-US" dirty="0" smtClean="0"/>
          </a:p>
          <a:p>
            <a:pPr lvl="3"/>
            <a:endParaRPr lang="en-US" dirty="0" smtClean="0">
              <a:solidFill>
                <a:srgbClr val="7030A0"/>
              </a:solidFill>
            </a:endParaRPr>
          </a:p>
          <a:p>
            <a:pPr marL="228600" indent="-228600"/>
            <a:endParaRPr lang="en-US" sz="2000" dirty="0" smtClean="0"/>
          </a:p>
          <a:p>
            <a:pPr marL="228600" indent="-228600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0762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81000" y="152400"/>
            <a:ext cx="8458200" cy="932613"/>
          </a:xfrm>
          <a:custGeom>
            <a:avLst/>
            <a:gdLst>
              <a:gd name="connsiteX0" fmla="*/ 0 w 8458200"/>
              <a:gd name="connsiteY0" fmla="*/ 0 h 932597"/>
              <a:gd name="connsiteX1" fmla="*/ 8458200 w 8458200"/>
              <a:gd name="connsiteY1" fmla="*/ 0 h 932597"/>
              <a:gd name="connsiteX2" fmla="*/ 8458200 w 8458200"/>
              <a:gd name="connsiteY2" fmla="*/ 932597 h 932597"/>
              <a:gd name="connsiteX3" fmla="*/ 0 w 8458200"/>
              <a:gd name="connsiteY3" fmla="*/ 932597 h 932597"/>
              <a:gd name="connsiteX4" fmla="*/ 0 w 8458200"/>
              <a:gd name="connsiteY4" fmla="*/ 0 h 932597"/>
              <a:gd name="connsiteX0" fmla="*/ 0 w 8458200"/>
              <a:gd name="connsiteY0" fmla="*/ 0 h 932613"/>
              <a:gd name="connsiteX1" fmla="*/ 8458200 w 8458200"/>
              <a:gd name="connsiteY1" fmla="*/ 0 h 932613"/>
              <a:gd name="connsiteX2" fmla="*/ 8458200 w 8458200"/>
              <a:gd name="connsiteY2" fmla="*/ 932597 h 932613"/>
              <a:gd name="connsiteX3" fmla="*/ 0 w 8458200"/>
              <a:gd name="connsiteY3" fmla="*/ 932597 h 932613"/>
              <a:gd name="connsiteX4" fmla="*/ 0 w 8458200"/>
              <a:gd name="connsiteY4" fmla="*/ 0 h 932613"/>
              <a:gd name="connsiteX0" fmla="*/ 0 w 8458200"/>
              <a:gd name="connsiteY0" fmla="*/ 0 h 932613"/>
              <a:gd name="connsiteX1" fmla="*/ 8458200 w 8458200"/>
              <a:gd name="connsiteY1" fmla="*/ 0 h 932613"/>
              <a:gd name="connsiteX2" fmla="*/ 8458200 w 8458200"/>
              <a:gd name="connsiteY2" fmla="*/ 932597 h 932613"/>
              <a:gd name="connsiteX3" fmla="*/ 0 w 8458200"/>
              <a:gd name="connsiteY3" fmla="*/ 932597 h 932613"/>
              <a:gd name="connsiteX4" fmla="*/ 0 w 8458200"/>
              <a:gd name="connsiteY4" fmla="*/ 0 h 932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58200" h="932613">
                <a:moveTo>
                  <a:pt x="0" y="0"/>
                </a:moveTo>
                <a:lnTo>
                  <a:pt x="8458200" y="0"/>
                </a:lnTo>
                <a:lnTo>
                  <a:pt x="8458200" y="932597"/>
                </a:lnTo>
                <a:lnTo>
                  <a:pt x="0" y="932597"/>
                </a:lnTo>
                <a:cubicBezTo>
                  <a:pt x="14631" y="936285"/>
                  <a:pt x="0" y="310866"/>
                  <a:pt x="0" y="0"/>
                </a:cubicBezTo>
                <a:close/>
              </a:path>
            </a:pathLst>
          </a:cu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Garamond" panose="02020404030301010803" pitchFamily="18" charset="0"/>
              </a:rPr>
              <a:t>Notebook Integration Design -</a:t>
            </a:r>
            <a:endParaRPr lang="en-US" sz="4000" dirty="0">
              <a:latin typeface="Garamond" panose="02020404030301010803" pitchFamily="18" charset="0"/>
            </a:endParaRPr>
          </a:p>
        </p:txBody>
      </p:sp>
      <p:cxnSp>
        <p:nvCxnSpPr>
          <p:cNvPr id="6" name="Straight Connector 5"/>
          <p:cNvCxnSpPr>
            <a:stCxn id="5" idx="3"/>
            <a:endCxn id="5" idx="2"/>
          </p:cNvCxnSpPr>
          <p:nvPr/>
        </p:nvCxnSpPr>
        <p:spPr>
          <a:xfrm>
            <a:off x="381000" y="1084997"/>
            <a:ext cx="8458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7325" y="4145872"/>
            <a:ext cx="8229600" cy="1731146"/>
          </a:xfrm>
        </p:spPr>
        <p:txBody>
          <a:bodyPr>
            <a:normAutofit fontScale="62500" lnSpcReduction="20000"/>
          </a:bodyPr>
          <a:lstStyle/>
          <a:p>
            <a:pPr marL="346075" lvl="1" indent="-346075"/>
            <a:r>
              <a:rPr lang="en-US" dirty="0" smtClean="0"/>
              <a:t>Technologies using -</a:t>
            </a:r>
            <a:endParaRPr lang="en-US" dirty="0"/>
          </a:p>
          <a:p>
            <a:pPr lvl="1"/>
            <a:r>
              <a:rPr lang="en-US" dirty="0" err="1" smtClean="0"/>
              <a:t>Jupyter</a:t>
            </a:r>
            <a:r>
              <a:rPr lang="en-US" dirty="0" smtClean="0"/>
              <a:t>-Hub</a:t>
            </a:r>
          </a:p>
          <a:p>
            <a:pPr lvl="1"/>
            <a:r>
              <a:rPr lang="en-US" dirty="0" smtClean="0"/>
              <a:t>Kerberos</a:t>
            </a:r>
            <a:endParaRPr lang="en-US" dirty="0"/>
          </a:p>
          <a:p>
            <a:pPr lvl="1"/>
            <a:r>
              <a:rPr lang="en-US" dirty="0"/>
              <a:t>Spark </a:t>
            </a:r>
            <a:r>
              <a:rPr lang="en-US" dirty="0" smtClean="0"/>
              <a:t>kernel</a:t>
            </a:r>
          </a:p>
          <a:p>
            <a:pPr lvl="1"/>
            <a:r>
              <a:rPr lang="en-US" dirty="0" smtClean="0"/>
              <a:t>Livy</a:t>
            </a:r>
          </a:p>
          <a:p>
            <a:pPr lvl="1"/>
            <a:r>
              <a:rPr lang="en-US" dirty="0" smtClean="0"/>
              <a:t>HDP</a:t>
            </a:r>
            <a:endParaRPr lang="en-US" dirty="0"/>
          </a:p>
          <a:p>
            <a:endParaRPr lang="en-US" dirty="0">
              <a:solidFill>
                <a:srgbClr val="7030A0"/>
              </a:solidFill>
            </a:endParaRPr>
          </a:p>
          <a:p>
            <a:pPr marL="228600" indent="-228600"/>
            <a:endParaRPr lang="en-US" sz="2000" dirty="0" smtClean="0"/>
          </a:p>
          <a:p>
            <a:pPr marL="228600" indent="-228600"/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3361038" y="6504368"/>
            <a:ext cx="330337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Copyright 2016 Bloomberg L.P. All rights reserved.</a:t>
            </a: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443711"/>
            <a:ext cx="2133600" cy="366183"/>
          </a:xfrm>
        </p:spPr>
        <p:txBody>
          <a:bodyPr/>
          <a:lstStyle/>
          <a:p>
            <a:fld id="{1C1BA12D-9255-4430-B91A-21F65641110E}" type="slidenum">
              <a:rPr lang="en-US" smtClean="0"/>
              <a:t>27</a:t>
            </a:fld>
            <a:endParaRPr lang="en-US" dirty="0"/>
          </a:p>
        </p:txBody>
      </p:sp>
      <p:pic>
        <p:nvPicPr>
          <p:cNvPr id="1026" name="Picture 2" descr="https://cms.prod.bloomberg.com/team/download/attachments/710414041/Architecture.png?version=2&amp;modificationDate=1470091031090&amp;api=v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51676"/>
            <a:ext cx="6950676" cy="2398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361038" y="1451676"/>
            <a:ext cx="4110361" cy="239814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735972" y="3524875"/>
            <a:ext cx="1788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Hadoop Platform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37325" y="1311400"/>
            <a:ext cx="7197471" cy="267365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37325" y="1322197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DMZ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77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BA12D-9255-4430-B91A-21F65641110E}" type="slidenum">
              <a:rPr lang="en-US" smtClean="0"/>
              <a:t>28</a:t>
            </a:fld>
            <a:endParaRPr lang="en-US"/>
          </a:p>
        </p:txBody>
      </p:sp>
      <p:pic>
        <p:nvPicPr>
          <p:cNvPr id="18434" name="Picture 2" descr="F:\Joy\Data Warehouse\Presentation\images\dat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8" y="1314450"/>
            <a:ext cx="7515225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361038" y="6504368"/>
            <a:ext cx="330337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Copyright 2016 Bloomberg L.P.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7990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BA12D-9255-4430-B91A-21F65641110E}" type="slidenum">
              <a:rPr lang="en-US" smtClean="0"/>
              <a:t>29</a:t>
            </a:fld>
            <a:endParaRPr lang="en-US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81000" y="152400"/>
            <a:ext cx="8458200" cy="932613"/>
          </a:xfrm>
          <a:custGeom>
            <a:avLst/>
            <a:gdLst>
              <a:gd name="connsiteX0" fmla="*/ 0 w 8458200"/>
              <a:gd name="connsiteY0" fmla="*/ 0 h 932597"/>
              <a:gd name="connsiteX1" fmla="*/ 8458200 w 8458200"/>
              <a:gd name="connsiteY1" fmla="*/ 0 h 932597"/>
              <a:gd name="connsiteX2" fmla="*/ 8458200 w 8458200"/>
              <a:gd name="connsiteY2" fmla="*/ 932597 h 932597"/>
              <a:gd name="connsiteX3" fmla="*/ 0 w 8458200"/>
              <a:gd name="connsiteY3" fmla="*/ 932597 h 932597"/>
              <a:gd name="connsiteX4" fmla="*/ 0 w 8458200"/>
              <a:gd name="connsiteY4" fmla="*/ 0 h 932597"/>
              <a:gd name="connsiteX0" fmla="*/ 0 w 8458200"/>
              <a:gd name="connsiteY0" fmla="*/ 0 h 932613"/>
              <a:gd name="connsiteX1" fmla="*/ 8458200 w 8458200"/>
              <a:gd name="connsiteY1" fmla="*/ 0 h 932613"/>
              <a:gd name="connsiteX2" fmla="*/ 8458200 w 8458200"/>
              <a:gd name="connsiteY2" fmla="*/ 932597 h 932613"/>
              <a:gd name="connsiteX3" fmla="*/ 0 w 8458200"/>
              <a:gd name="connsiteY3" fmla="*/ 932597 h 932613"/>
              <a:gd name="connsiteX4" fmla="*/ 0 w 8458200"/>
              <a:gd name="connsiteY4" fmla="*/ 0 h 932613"/>
              <a:gd name="connsiteX0" fmla="*/ 0 w 8458200"/>
              <a:gd name="connsiteY0" fmla="*/ 0 h 932613"/>
              <a:gd name="connsiteX1" fmla="*/ 8458200 w 8458200"/>
              <a:gd name="connsiteY1" fmla="*/ 0 h 932613"/>
              <a:gd name="connsiteX2" fmla="*/ 8458200 w 8458200"/>
              <a:gd name="connsiteY2" fmla="*/ 932597 h 932613"/>
              <a:gd name="connsiteX3" fmla="*/ 0 w 8458200"/>
              <a:gd name="connsiteY3" fmla="*/ 932597 h 932613"/>
              <a:gd name="connsiteX4" fmla="*/ 0 w 8458200"/>
              <a:gd name="connsiteY4" fmla="*/ 0 h 932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58200" h="932613">
                <a:moveTo>
                  <a:pt x="0" y="0"/>
                </a:moveTo>
                <a:lnTo>
                  <a:pt x="8458200" y="0"/>
                </a:lnTo>
                <a:lnTo>
                  <a:pt x="8458200" y="932597"/>
                </a:lnTo>
                <a:lnTo>
                  <a:pt x="0" y="932597"/>
                </a:lnTo>
                <a:cubicBezTo>
                  <a:pt x="14631" y="936285"/>
                  <a:pt x="0" y="310866"/>
                  <a:pt x="0" y="0"/>
                </a:cubicBezTo>
                <a:close/>
              </a:path>
            </a:pathLst>
          </a:cu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>
                <a:latin typeface="Garamond" panose="02020404030301010803" pitchFamily="18" charset="0"/>
              </a:rPr>
              <a:t>Data</a:t>
            </a:r>
            <a:endParaRPr lang="en-US" sz="4500" dirty="0">
              <a:latin typeface="Garamond" panose="02020404030301010803" pitchFamily="18" charset="0"/>
            </a:endParaRPr>
          </a:p>
        </p:txBody>
      </p:sp>
      <p:cxnSp>
        <p:nvCxnSpPr>
          <p:cNvPr id="13" name="Straight Connector 12"/>
          <p:cNvCxnSpPr>
            <a:stCxn id="11" idx="3"/>
            <a:endCxn id="11" idx="2"/>
          </p:cNvCxnSpPr>
          <p:nvPr/>
        </p:nvCxnSpPr>
        <p:spPr>
          <a:xfrm>
            <a:off x="381000" y="1084997"/>
            <a:ext cx="8458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95400"/>
            <a:ext cx="6711778" cy="4514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361038" y="6504368"/>
            <a:ext cx="330337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Copyright 2016 Bloomberg L.P.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328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81000" y="152400"/>
            <a:ext cx="8458200" cy="932613"/>
          </a:xfrm>
          <a:custGeom>
            <a:avLst/>
            <a:gdLst>
              <a:gd name="connsiteX0" fmla="*/ 0 w 8458200"/>
              <a:gd name="connsiteY0" fmla="*/ 0 h 932597"/>
              <a:gd name="connsiteX1" fmla="*/ 8458200 w 8458200"/>
              <a:gd name="connsiteY1" fmla="*/ 0 h 932597"/>
              <a:gd name="connsiteX2" fmla="*/ 8458200 w 8458200"/>
              <a:gd name="connsiteY2" fmla="*/ 932597 h 932597"/>
              <a:gd name="connsiteX3" fmla="*/ 0 w 8458200"/>
              <a:gd name="connsiteY3" fmla="*/ 932597 h 932597"/>
              <a:gd name="connsiteX4" fmla="*/ 0 w 8458200"/>
              <a:gd name="connsiteY4" fmla="*/ 0 h 932597"/>
              <a:gd name="connsiteX0" fmla="*/ 0 w 8458200"/>
              <a:gd name="connsiteY0" fmla="*/ 0 h 932613"/>
              <a:gd name="connsiteX1" fmla="*/ 8458200 w 8458200"/>
              <a:gd name="connsiteY1" fmla="*/ 0 h 932613"/>
              <a:gd name="connsiteX2" fmla="*/ 8458200 w 8458200"/>
              <a:gd name="connsiteY2" fmla="*/ 932597 h 932613"/>
              <a:gd name="connsiteX3" fmla="*/ 0 w 8458200"/>
              <a:gd name="connsiteY3" fmla="*/ 932597 h 932613"/>
              <a:gd name="connsiteX4" fmla="*/ 0 w 8458200"/>
              <a:gd name="connsiteY4" fmla="*/ 0 h 932613"/>
              <a:gd name="connsiteX0" fmla="*/ 0 w 8458200"/>
              <a:gd name="connsiteY0" fmla="*/ 0 h 932613"/>
              <a:gd name="connsiteX1" fmla="*/ 8458200 w 8458200"/>
              <a:gd name="connsiteY1" fmla="*/ 0 h 932613"/>
              <a:gd name="connsiteX2" fmla="*/ 8458200 w 8458200"/>
              <a:gd name="connsiteY2" fmla="*/ 932597 h 932613"/>
              <a:gd name="connsiteX3" fmla="*/ 0 w 8458200"/>
              <a:gd name="connsiteY3" fmla="*/ 932597 h 932613"/>
              <a:gd name="connsiteX4" fmla="*/ 0 w 8458200"/>
              <a:gd name="connsiteY4" fmla="*/ 0 h 932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58200" h="932613">
                <a:moveTo>
                  <a:pt x="0" y="0"/>
                </a:moveTo>
                <a:lnTo>
                  <a:pt x="8458200" y="0"/>
                </a:lnTo>
                <a:lnTo>
                  <a:pt x="8458200" y="932597"/>
                </a:lnTo>
                <a:lnTo>
                  <a:pt x="0" y="932597"/>
                </a:lnTo>
                <a:cubicBezTo>
                  <a:pt x="14631" y="936285"/>
                  <a:pt x="0" y="310866"/>
                  <a:pt x="0" y="0"/>
                </a:cubicBezTo>
                <a:close/>
              </a:path>
            </a:pathLst>
          </a:cu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>
                <a:solidFill>
                  <a:schemeClr val="bg1"/>
                </a:solidFill>
                <a:latin typeface="Garamond" panose="02020404030301010803" pitchFamily="18" charset="0"/>
              </a:rPr>
              <a:t>Agenda</a:t>
            </a:r>
            <a:endParaRPr lang="en-US" sz="45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cxnSp>
        <p:nvCxnSpPr>
          <p:cNvPr id="4" name="Straight Connector 3"/>
          <p:cNvCxnSpPr>
            <a:stCxn id="3" idx="3"/>
            <a:endCxn id="3" idx="2"/>
          </p:cNvCxnSpPr>
          <p:nvPr/>
        </p:nvCxnSpPr>
        <p:spPr>
          <a:xfrm>
            <a:off x="381000" y="1084997"/>
            <a:ext cx="8458200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381000" y="1219200"/>
            <a:ext cx="8458200" cy="910250"/>
            <a:chOff x="670718" y="1143000"/>
            <a:chExt cx="11491119" cy="1066800"/>
          </a:xfrm>
        </p:grpSpPr>
        <p:grpSp>
          <p:nvGrpSpPr>
            <p:cNvPr id="6" name="Group 5"/>
            <p:cNvGrpSpPr/>
            <p:nvPr/>
          </p:nvGrpSpPr>
          <p:grpSpPr>
            <a:xfrm>
              <a:off x="670718" y="1143000"/>
              <a:ext cx="11491119" cy="1066800"/>
              <a:chOff x="670718" y="1600200"/>
              <a:chExt cx="11491119" cy="1066800"/>
            </a:xfrm>
          </p:grpSpPr>
          <p:pic>
            <p:nvPicPr>
              <p:cNvPr id="8" name="Picture 7" descr="Agenda.png"/>
              <p:cNvPicPr>
                <a:picLocks noChangeAspect="1"/>
              </p:cNvPicPr>
              <p:nvPr/>
            </p:nvPicPr>
            <p:blipFill rotWithShape="1">
              <a:blip r:embed="rId2" cstate="print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9327"/>
              <a:stretch/>
            </p:blipFill>
            <p:spPr>
              <a:xfrm>
                <a:off x="670718" y="1600200"/>
                <a:ext cx="11491119" cy="1066800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2023804" y="1925914"/>
                <a:ext cx="6928802" cy="422557"/>
              </a:xfrm>
              <a:prstGeom prst="rect">
                <a:avLst/>
              </a:prstGeom>
            </p:spPr>
            <p:txBody>
              <a:bodyPr wrap="square" anchor="b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ct val="85000"/>
                  </a:lnSpc>
                  <a:spcBef>
                    <a:spcPct val="0"/>
                  </a:spcBef>
                </a:pPr>
                <a:r>
                  <a:rPr lang="en-US" sz="2000" b="1" spc="-50" dirty="0">
                    <a:solidFill>
                      <a:schemeClr val="bg1"/>
                    </a:solidFill>
                    <a:latin typeface="Garamond" panose="02020404030301010803" pitchFamily="18" charset="0"/>
                    <a:ea typeface="+mj-ea"/>
                    <a:cs typeface="+mj-cs"/>
                  </a:rPr>
                  <a:t>Why Data Platform? </a:t>
                </a: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970459" y="1780340"/>
                <a:ext cx="576062" cy="582295"/>
                <a:chOff x="539551" y="2381442"/>
                <a:chExt cx="576062" cy="504056"/>
              </a:xfrm>
            </p:grpSpPr>
            <p:cxnSp>
              <p:nvCxnSpPr>
                <p:cNvPr id="11" name="Straight Connector 10"/>
                <p:cNvCxnSpPr>
                  <a:stCxn id="32" idx="2"/>
                  <a:endCxn id="30" idx="0"/>
                </p:cNvCxnSpPr>
                <p:nvPr/>
              </p:nvCxnSpPr>
              <p:spPr>
                <a:xfrm>
                  <a:off x="791580" y="2495172"/>
                  <a:ext cx="0" cy="264312"/>
                </a:xfrm>
                <a:prstGeom prst="line">
                  <a:avLst/>
                </a:prstGeom>
                <a:ln w="9525" cmpd="sng">
                  <a:solidFill>
                    <a:srgbClr val="FFFF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>
                  <a:stCxn id="27" idx="6"/>
                  <a:endCxn id="25" idx="2"/>
                </p:cNvCxnSpPr>
                <p:nvPr/>
              </p:nvCxnSpPr>
              <p:spPr>
                <a:xfrm>
                  <a:off x="665566" y="2822491"/>
                  <a:ext cx="324035" cy="0"/>
                </a:xfrm>
                <a:prstGeom prst="line">
                  <a:avLst/>
                </a:prstGeom>
                <a:ln w="9525" cmpd="sng">
                  <a:solidFill>
                    <a:srgbClr val="FFFF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>
                  <a:endCxn id="21" idx="2"/>
                </p:cNvCxnSpPr>
                <p:nvPr/>
              </p:nvCxnSpPr>
              <p:spPr>
                <a:xfrm>
                  <a:off x="728573" y="2633470"/>
                  <a:ext cx="126014" cy="0"/>
                </a:xfrm>
                <a:prstGeom prst="line">
                  <a:avLst/>
                </a:prstGeom>
                <a:ln w="9525" cmpd="sng">
                  <a:solidFill>
                    <a:srgbClr val="FFFF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" name="Group 13"/>
                <p:cNvGrpSpPr/>
                <p:nvPr/>
              </p:nvGrpSpPr>
              <p:grpSpPr>
                <a:xfrm>
                  <a:off x="539551" y="2381442"/>
                  <a:ext cx="576062" cy="504056"/>
                  <a:chOff x="539552" y="2348880"/>
                  <a:chExt cx="658357" cy="576064"/>
                </a:xfrm>
              </p:grpSpPr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755576" y="2348880"/>
                    <a:ext cx="144016" cy="144016"/>
                    <a:chOff x="2987824" y="1196752"/>
                    <a:chExt cx="720080" cy="720080"/>
                  </a:xfrm>
                </p:grpSpPr>
                <p:sp>
                  <p:nvSpPr>
                    <p:cNvPr id="31" name="Oval 30"/>
                    <p:cNvSpPr/>
                    <p:nvPr/>
                  </p:nvSpPr>
                  <p:spPr>
                    <a:xfrm>
                      <a:off x="2987824" y="1196752"/>
                      <a:ext cx="720080" cy="72008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2" name="Picture 31" descr="couple grey.png"/>
                    <p:cNvPicPr>
                      <a:picLocks noChangeAspect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2859" t="-1617" r="56880" b="62104"/>
                    <a:stretch/>
                  </p:blipFill>
                  <p:spPr>
                    <a:xfrm>
                      <a:off x="3134412" y="1196752"/>
                      <a:ext cx="426905" cy="64988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6" name="Group 15"/>
                  <p:cNvGrpSpPr/>
                  <p:nvPr/>
                </p:nvGrpSpPr>
                <p:grpSpPr>
                  <a:xfrm>
                    <a:off x="755576" y="2780928"/>
                    <a:ext cx="144016" cy="144016"/>
                    <a:chOff x="2987824" y="1196752"/>
                    <a:chExt cx="720080" cy="720080"/>
                  </a:xfrm>
                </p:grpSpPr>
                <p:sp>
                  <p:nvSpPr>
                    <p:cNvPr id="29" name="Oval 28"/>
                    <p:cNvSpPr/>
                    <p:nvPr/>
                  </p:nvSpPr>
                  <p:spPr>
                    <a:xfrm>
                      <a:off x="2987824" y="1196752"/>
                      <a:ext cx="720080" cy="72008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2700" cmpd="sng"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0" name="Picture 29" descr="couple grey.png"/>
                    <p:cNvPicPr>
                      <a:picLocks noChangeAspect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2859" t="-1617" r="56880" b="62104"/>
                    <a:stretch/>
                  </p:blipFill>
                  <p:spPr>
                    <a:xfrm>
                      <a:off x="3134412" y="1196752"/>
                      <a:ext cx="426905" cy="649884"/>
                    </a:xfrm>
                    <a:prstGeom prst="rect">
                      <a:avLst/>
                    </a:prstGeom>
                    <a:ln w="12700" cmpd="sng">
                      <a:noFill/>
                    </a:ln>
                  </p:spPr>
                </p:pic>
              </p:grpSp>
              <p:grpSp>
                <p:nvGrpSpPr>
                  <p:cNvPr id="17" name="Group 16"/>
                  <p:cNvGrpSpPr/>
                  <p:nvPr/>
                </p:nvGrpSpPr>
                <p:grpSpPr>
                  <a:xfrm>
                    <a:off x="539552" y="2780928"/>
                    <a:ext cx="144016" cy="144016"/>
                    <a:chOff x="2987824" y="1196752"/>
                    <a:chExt cx="720080" cy="720080"/>
                  </a:xfrm>
                </p:grpSpPr>
                <p:sp>
                  <p:nvSpPr>
                    <p:cNvPr id="27" name="Oval 26"/>
                    <p:cNvSpPr/>
                    <p:nvPr/>
                  </p:nvSpPr>
                  <p:spPr>
                    <a:xfrm>
                      <a:off x="2987824" y="1196752"/>
                      <a:ext cx="720080" cy="72008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28" name="Picture 27" descr="couple grey.png"/>
                    <p:cNvPicPr>
                      <a:picLocks noChangeAspect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2859" t="-1617" r="56880" b="62104"/>
                    <a:stretch/>
                  </p:blipFill>
                  <p:spPr>
                    <a:xfrm>
                      <a:off x="3134412" y="1196752"/>
                      <a:ext cx="426905" cy="64988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8" name="Group 17"/>
                  <p:cNvGrpSpPr/>
                  <p:nvPr/>
                </p:nvGrpSpPr>
                <p:grpSpPr>
                  <a:xfrm>
                    <a:off x="1053893" y="2780928"/>
                    <a:ext cx="144016" cy="144016"/>
                    <a:chOff x="3399300" y="1196752"/>
                    <a:chExt cx="720080" cy="720080"/>
                  </a:xfrm>
                </p:grpSpPr>
                <p:sp>
                  <p:nvSpPr>
                    <p:cNvPr id="25" name="Oval 24"/>
                    <p:cNvSpPr/>
                    <p:nvPr/>
                  </p:nvSpPr>
                  <p:spPr>
                    <a:xfrm>
                      <a:off x="3399300" y="1196752"/>
                      <a:ext cx="720080" cy="72008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26" name="Picture 25" descr="couple grey.png"/>
                    <p:cNvPicPr>
                      <a:picLocks noChangeAspect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2859" t="-1617" r="56880" b="62104"/>
                    <a:stretch/>
                  </p:blipFill>
                  <p:spPr>
                    <a:xfrm>
                      <a:off x="3524706" y="1196752"/>
                      <a:ext cx="426903" cy="64988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9" name="Group 18"/>
                  <p:cNvGrpSpPr/>
                  <p:nvPr/>
                </p:nvGrpSpPr>
                <p:grpSpPr>
                  <a:xfrm>
                    <a:off x="611560" y="2564904"/>
                    <a:ext cx="144016" cy="144016"/>
                    <a:chOff x="2987824" y="1196752"/>
                    <a:chExt cx="720080" cy="720080"/>
                  </a:xfrm>
                </p:grpSpPr>
                <p:sp>
                  <p:nvSpPr>
                    <p:cNvPr id="23" name="Oval 22"/>
                    <p:cNvSpPr/>
                    <p:nvPr/>
                  </p:nvSpPr>
                  <p:spPr>
                    <a:xfrm>
                      <a:off x="2987824" y="1196752"/>
                      <a:ext cx="720080" cy="72008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24" name="Picture 23" descr="couple grey.png"/>
                    <p:cNvPicPr>
                      <a:picLocks noChangeAspect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2859" t="-1617" r="56880" b="62104"/>
                    <a:stretch/>
                  </p:blipFill>
                  <p:spPr>
                    <a:xfrm>
                      <a:off x="3134412" y="1196752"/>
                      <a:ext cx="426905" cy="64988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0" name="Group 19"/>
                  <p:cNvGrpSpPr/>
                  <p:nvPr/>
                </p:nvGrpSpPr>
                <p:grpSpPr>
                  <a:xfrm>
                    <a:off x="899592" y="2564904"/>
                    <a:ext cx="144016" cy="144016"/>
                    <a:chOff x="2987824" y="1196752"/>
                    <a:chExt cx="720080" cy="720080"/>
                  </a:xfrm>
                </p:grpSpPr>
                <p:sp>
                  <p:nvSpPr>
                    <p:cNvPr id="21" name="Oval 20"/>
                    <p:cNvSpPr/>
                    <p:nvPr/>
                  </p:nvSpPr>
                  <p:spPr>
                    <a:xfrm>
                      <a:off x="2987824" y="1196752"/>
                      <a:ext cx="720080" cy="72008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22" name="Picture 21" descr="couple grey.png"/>
                    <p:cNvPicPr>
                      <a:picLocks noChangeAspect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2859" t="-1617" r="56880" b="62104"/>
                    <a:stretch/>
                  </p:blipFill>
                  <p:spPr>
                    <a:xfrm>
                      <a:off x="3134412" y="1196752"/>
                      <a:ext cx="426905" cy="649884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sp>
          <p:nvSpPr>
            <p:cNvPr id="7" name="Oval 6"/>
            <p:cNvSpPr/>
            <p:nvPr/>
          </p:nvSpPr>
          <p:spPr>
            <a:xfrm>
              <a:off x="932771" y="1233287"/>
              <a:ext cx="876706" cy="89622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4000" b="1" dirty="0" smtClean="0">
                  <a:solidFill>
                    <a:schemeClr val="tx1"/>
                  </a:solidFill>
                </a:rPr>
                <a:t>1</a:t>
              </a:r>
              <a:endParaRPr lang="en-US" sz="40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81000" y="2366350"/>
            <a:ext cx="8458200" cy="910250"/>
            <a:chOff x="670718" y="1143000"/>
            <a:chExt cx="11491119" cy="1066800"/>
          </a:xfrm>
        </p:grpSpPr>
        <p:grpSp>
          <p:nvGrpSpPr>
            <p:cNvPr id="34" name="Group 33"/>
            <p:cNvGrpSpPr/>
            <p:nvPr/>
          </p:nvGrpSpPr>
          <p:grpSpPr>
            <a:xfrm>
              <a:off x="670718" y="1143000"/>
              <a:ext cx="11491119" cy="1066800"/>
              <a:chOff x="670718" y="1600200"/>
              <a:chExt cx="11491119" cy="1066800"/>
            </a:xfrm>
          </p:grpSpPr>
          <p:pic>
            <p:nvPicPr>
              <p:cNvPr id="36" name="Picture 35" descr="Agenda.png"/>
              <p:cNvPicPr>
                <a:picLocks noChangeAspect="1"/>
              </p:cNvPicPr>
              <p:nvPr/>
            </p:nvPicPr>
            <p:blipFill rotWithShape="1">
              <a:blip r:embed="rId2" cstate="print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9327"/>
              <a:stretch/>
            </p:blipFill>
            <p:spPr>
              <a:xfrm>
                <a:off x="670718" y="1600200"/>
                <a:ext cx="11491119" cy="1066800"/>
              </a:xfrm>
              <a:prstGeom prst="rect">
                <a:avLst/>
              </a:prstGeom>
            </p:spPr>
          </p:pic>
          <p:sp>
            <p:nvSpPr>
              <p:cNvPr id="37" name="Rectangle 36"/>
              <p:cNvSpPr/>
              <p:nvPr/>
            </p:nvSpPr>
            <p:spPr>
              <a:xfrm>
                <a:off x="2023804" y="1925914"/>
                <a:ext cx="6928802" cy="422557"/>
              </a:xfrm>
              <a:prstGeom prst="rect">
                <a:avLst/>
              </a:prstGeom>
            </p:spPr>
            <p:txBody>
              <a:bodyPr wrap="square" anchor="b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ct val="85000"/>
                  </a:lnSpc>
                  <a:spcBef>
                    <a:spcPct val="0"/>
                  </a:spcBef>
                </a:pPr>
                <a:r>
                  <a:rPr lang="en-US" sz="2000" b="1" spc="-50" dirty="0" smtClean="0">
                    <a:solidFill>
                      <a:schemeClr val="bg1"/>
                    </a:solidFill>
                    <a:latin typeface="Garamond" panose="02020404030301010803" pitchFamily="18" charset="0"/>
                    <a:ea typeface="+mj-ea"/>
                    <a:cs typeface="+mj-cs"/>
                  </a:rPr>
                  <a:t>Big-data</a:t>
                </a:r>
                <a:endParaRPr lang="en-US" sz="2000" b="1" spc="-50" dirty="0">
                  <a:solidFill>
                    <a:schemeClr val="bg1"/>
                  </a:solidFill>
                  <a:latin typeface="Garamond" panose="02020404030301010803" pitchFamily="18" charset="0"/>
                  <a:ea typeface="+mj-ea"/>
                  <a:cs typeface="+mj-cs"/>
                </a:endParaRPr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970459" y="1780340"/>
                <a:ext cx="576062" cy="582295"/>
                <a:chOff x="539551" y="2381442"/>
                <a:chExt cx="576062" cy="504056"/>
              </a:xfrm>
            </p:grpSpPr>
            <p:cxnSp>
              <p:nvCxnSpPr>
                <p:cNvPr id="39" name="Straight Connector 38"/>
                <p:cNvCxnSpPr>
                  <a:stCxn id="60" idx="2"/>
                  <a:endCxn id="58" idx="0"/>
                </p:cNvCxnSpPr>
                <p:nvPr/>
              </p:nvCxnSpPr>
              <p:spPr>
                <a:xfrm>
                  <a:off x="791580" y="2495172"/>
                  <a:ext cx="0" cy="264312"/>
                </a:xfrm>
                <a:prstGeom prst="line">
                  <a:avLst/>
                </a:prstGeom>
                <a:ln w="9525" cmpd="sng">
                  <a:solidFill>
                    <a:srgbClr val="FFFF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>
                  <a:stCxn id="55" idx="6"/>
                  <a:endCxn id="53" idx="2"/>
                </p:cNvCxnSpPr>
                <p:nvPr/>
              </p:nvCxnSpPr>
              <p:spPr>
                <a:xfrm>
                  <a:off x="665566" y="2822491"/>
                  <a:ext cx="324035" cy="0"/>
                </a:xfrm>
                <a:prstGeom prst="line">
                  <a:avLst/>
                </a:prstGeom>
                <a:ln w="9525" cmpd="sng">
                  <a:solidFill>
                    <a:srgbClr val="FFFF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>
                  <a:endCxn id="49" idx="2"/>
                </p:cNvCxnSpPr>
                <p:nvPr/>
              </p:nvCxnSpPr>
              <p:spPr>
                <a:xfrm>
                  <a:off x="728573" y="2633470"/>
                  <a:ext cx="126014" cy="0"/>
                </a:xfrm>
                <a:prstGeom prst="line">
                  <a:avLst/>
                </a:prstGeom>
                <a:ln w="9525" cmpd="sng">
                  <a:solidFill>
                    <a:srgbClr val="FFFF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2" name="Group 41"/>
                <p:cNvGrpSpPr/>
                <p:nvPr/>
              </p:nvGrpSpPr>
              <p:grpSpPr>
                <a:xfrm>
                  <a:off x="539551" y="2381442"/>
                  <a:ext cx="576062" cy="504056"/>
                  <a:chOff x="539552" y="2348880"/>
                  <a:chExt cx="658357" cy="576064"/>
                </a:xfrm>
              </p:grpSpPr>
              <p:grpSp>
                <p:nvGrpSpPr>
                  <p:cNvPr id="43" name="Group 42"/>
                  <p:cNvGrpSpPr/>
                  <p:nvPr/>
                </p:nvGrpSpPr>
                <p:grpSpPr>
                  <a:xfrm>
                    <a:off x="755576" y="2348880"/>
                    <a:ext cx="144016" cy="144016"/>
                    <a:chOff x="2987824" y="1196752"/>
                    <a:chExt cx="720080" cy="720080"/>
                  </a:xfrm>
                </p:grpSpPr>
                <p:sp>
                  <p:nvSpPr>
                    <p:cNvPr id="59" name="Oval 58"/>
                    <p:cNvSpPr/>
                    <p:nvPr/>
                  </p:nvSpPr>
                  <p:spPr>
                    <a:xfrm>
                      <a:off x="2987824" y="1196752"/>
                      <a:ext cx="720080" cy="72008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60" name="Picture 59" descr="couple grey.png"/>
                    <p:cNvPicPr>
                      <a:picLocks noChangeAspect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2859" t="-1617" r="56880" b="62104"/>
                    <a:stretch/>
                  </p:blipFill>
                  <p:spPr>
                    <a:xfrm>
                      <a:off x="3134412" y="1196752"/>
                      <a:ext cx="426905" cy="64988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4" name="Group 43"/>
                  <p:cNvGrpSpPr/>
                  <p:nvPr/>
                </p:nvGrpSpPr>
                <p:grpSpPr>
                  <a:xfrm>
                    <a:off x="755576" y="2780928"/>
                    <a:ext cx="144016" cy="144016"/>
                    <a:chOff x="2987824" y="1196752"/>
                    <a:chExt cx="720080" cy="720080"/>
                  </a:xfrm>
                </p:grpSpPr>
                <p:sp>
                  <p:nvSpPr>
                    <p:cNvPr id="57" name="Oval 56"/>
                    <p:cNvSpPr/>
                    <p:nvPr/>
                  </p:nvSpPr>
                  <p:spPr>
                    <a:xfrm>
                      <a:off x="2987824" y="1196752"/>
                      <a:ext cx="720080" cy="72008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2700" cmpd="sng"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58" name="Picture 57" descr="couple grey.png"/>
                    <p:cNvPicPr>
                      <a:picLocks noChangeAspect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2859" t="-1617" r="56880" b="62104"/>
                    <a:stretch/>
                  </p:blipFill>
                  <p:spPr>
                    <a:xfrm>
                      <a:off x="3134412" y="1196752"/>
                      <a:ext cx="426905" cy="649884"/>
                    </a:xfrm>
                    <a:prstGeom prst="rect">
                      <a:avLst/>
                    </a:prstGeom>
                    <a:ln w="12700" cmpd="sng">
                      <a:noFill/>
                    </a:ln>
                  </p:spPr>
                </p:pic>
              </p:grpSp>
              <p:grpSp>
                <p:nvGrpSpPr>
                  <p:cNvPr id="45" name="Group 44"/>
                  <p:cNvGrpSpPr/>
                  <p:nvPr/>
                </p:nvGrpSpPr>
                <p:grpSpPr>
                  <a:xfrm>
                    <a:off x="539552" y="2780928"/>
                    <a:ext cx="144016" cy="144016"/>
                    <a:chOff x="2987824" y="1196752"/>
                    <a:chExt cx="720080" cy="720080"/>
                  </a:xfrm>
                </p:grpSpPr>
                <p:sp>
                  <p:nvSpPr>
                    <p:cNvPr id="55" name="Oval 54"/>
                    <p:cNvSpPr/>
                    <p:nvPr/>
                  </p:nvSpPr>
                  <p:spPr>
                    <a:xfrm>
                      <a:off x="2987824" y="1196752"/>
                      <a:ext cx="720080" cy="72008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56" name="Picture 55" descr="couple grey.png"/>
                    <p:cNvPicPr>
                      <a:picLocks noChangeAspect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2859" t="-1617" r="56880" b="62104"/>
                    <a:stretch/>
                  </p:blipFill>
                  <p:spPr>
                    <a:xfrm>
                      <a:off x="3134412" y="1196752"/>
                      <a:ext cx="426905" cy="64988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6" name="Group 45"/>
                  <p:cNvGrpSpPr/>
                  <p:nvPr/>
                </p:nvGrpSpPr>
                <p:grpSpPr>
                  <a:xfrm>
                    <a:off x="1053893" y="2780928"/>
                    <a:ext cx="144016" cy="144016"/>
                    <a:chOff x="3399300" y="1196752"/>
                    <a:chExt cx="720080" cy="720080"/>
                  </a:xfrm>
                </p:grpSpPr>
                <p:sp>
                  <p:nvSpPr>
                    <p:cNvPr id="53" name="Oval 52"/>
                    <p:cNvSpPr/>
                    <p:nvPr/>
                  </p:nvSpPr>
                  <p:spPr>
                    <a:xfrm>
                      <a:off x="3399300" y="1196752"/>
                      <a:ext cx="720080" cy="72008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54" name="Picture 53" descr="couple grey.png"/>
                    <p:cNvPicPr>
                      <a:picLocks noChangeAspect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2859" t="-1617" r="56880" b="62104"/>
                    <a:stretch/>
                  </p:blipFill>
                  <p:spPr>
                    <a:xfrm>
                      <a:off x="3524706" y="1196752"/>
                      <a:ext cx="426903" cy="64988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7" name="Group 46"/>
                  <p:cNvGrpSpPr/>
                  <p:nvPr/>
                </p:nvGrpSpPr>
                <p:grpSpPr>
                  <a:xfrm>
                    <a:off x="611560" y="2564904"/>
                    <a:ext cx="144016" cy="144016"/>
                    <a:chOff x="2987824" y="1196752"/>
                    <a:chExt cx="720080" cy="720080"/>
                  </a:xfrm>
                </p:grpSpPr>
                <p:sp>
                  <p:nvSpPr>
                    <p:cNvPr id="51" name="Oval 50"/>
                    <p:cNvSpPr/>
                    <p:nvPr/>
                  </p:nvSpPr>
                  <p:spPr>
                    <a:xfrm>
                      <a:off x="2987824" y="1196752"/>
                      <a:ext cx="720080" cy="72008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52" name="Picture 51" descr="couple grey.png"/>
                    <p:cNvPicPr>
                      <a:picLocks noChangeAspect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2859" t="-1617" r="56880" b="62104"/>
                    <a:stretch/>
                  </p:blipFill>
                  <p:spPr>
                    <a:xfrm>
                      <a:off x="3134412" y="1196752"/>
                      <a:ext cx="426905" cy="64988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8" name="Group 47"/>
                  <p:cNvGrpSpPr/>
                  <p:nvPr/>
                </p:nvGrpSpPr>
                <p:grpSpPr>
                  <a:xfrm>
                    <a:off x="899592" y="2564904"/>
                    <a:ext cx="144016" cy="144016"/>
                    <a:chOff x="2987824" y="1196752"/>
                    <a:chExt cx="720080" cy="720080"/>
                  </a:xfrm>
                </p:grpSpPr>
                <p:sp>
                  <p:nvSpPr>
                    <p:cNvPr id="49" name="Oval 48"/>
                    <p:cNvSpPr/>
                    <p:nvPr/>
                  </p:nvSpPr>
                  <p:spPr>
                    <a:xfrm>
                      <a:off x="2987824" y="1196752"/>
                      <a:ext cx="720080" cy="72008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50" name="Picture 49" descr="couple grey.png"/>
                    <p:cNvPicPr>
                      <a:picLocks noChangeAspect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2859" t="-1617" r="56880" b="62104"/>
                    <a:stretch/>
                  </p:blipFill>
                  <p:spPr>
                    <a:xfrm>
                      <a:off x="3134412" y="1196752"/>
                      <a:ext cx="426905" cy="649884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sp>
          <p:nvSpPr>
            <p:cNvPr id="35" name="Oval 34"/>
            <p:cNvSpPr/>
            <p:nvPr/>
          </p:nvSpPr>
          <p:spPr>
            <a:xfrm>
              <a:off x="932771" y="1233287"/>
              <a:ext cx="876706" cy="89622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4000" b="1" dirty="0" smtClean="0">
                  <a:solidFill>
                    <a:schemeClr val="tx1"/>
                  </a:solidFill>
                </a:rPr>
                <a:t>2</a:t>
              </a:r>
              <a:endParaRPr lang="en-US" sz="40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381000" y="3433150"/>
            <a:ext cx="8458200" cy="910250"/>
            <a:chOff x="670718" y="1143000"/>
            <a:chExt cx="11491119" cy="1066800"/>
          </a:xfrm>
        </p:grpSpPr>
        <p:grpSp>
          <p:nvGrpSpPr>
            <p:cNvPr id="62" name="Group 61"/>
            <p:cNvGrpSpPr/>
            <p:nvPr/>
          </p:nvGrpSpPr>
          <p:grpSpPr>
            <a:xfrm>
              <a:off x="670718" y="1143000"/>
              <a:ext cx="11491119" cy="1066800"/>
              <a:chOff x="670718" y="1600200"/>
              <a:chExt cx="11491119" cy="1066800"/>
            </a:xfrm>
          </p:grpSpPr>
          <p:pic>
            <p:nvPicPr>
              <p:cNvPr id="64" name="Picture 63" descr="Agenda.png"/>
              <p:cNvPicPr>
                <a:picLocks noChangeAspect="1"/>
              </p:cNvPicPr>
              <p:nvPr/>
            </p:nvPicPr>
            <p:blipFill rotWithShape="1">
              <a:blip r:embed="rId2" cstate="print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9327"/>
              <a:stretch/>
            </p:blipFill>
            <p:spPr>
              <a:xfrm>
                <a:off x="670718" y="1600200"/>
                <a:ext cx="11491119" cy="1066800"/>
              </a:xfrm>
              <a:prstGeom prst="rect">
                <a:avLst/>
              </a:prstGeom>
            </p:spPr>
          </p:pic>
          <p:sp>
            <p:nvSpPr>
              <p:cNvPr id="65" name="Rectangle 64"/>
              <p:cNvSpPr/>
              <p:nvPr/>
            </p:nvSpPr>
            <p:spPr>
              <a:xfrm>
                <a:off x="2023804" y="1925914"/>
                <a:ext cx="6928802" cy="422557"/>
              </a:xfrm>
              <a:prstGeom prst="rect">
                <a:avLst/>
              </a:prstGeom>
            </p:spPr>
            <p:txBody>
              <a:bodyPr wrap="square" anchor="b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ct val="85000"/>
                  </a:lnSpc>
                  <a:spcBef>
                    <a:spcPct val="0"/>
                  </a:spcBef>
                </a:pPr>
                <a:r>
                  <a:rPr lang="en-US" sz="2000" b="1" spc="-50" dirty="0" smtClean="0">
                    <a:solidFill>
                      <a:schemeClr val="bg1"/>
                    </a:solidFill>
                    <a:latin typeface="Garamond" panose="02020404030301010803" pitchFamily="18" charset="0"/>
                    <a:ea typeface="+mj-ea"/>
                    <a:cs typeface="+mj-cs"/>
                  </a:rPr>
                  <a:t>Bloomberg’s Big-Data Platform </a:t>
                </a:r>
                <a:endParaRPr lang="en-US" sz="2000" b="1" spc="-50" dirty="0">
                  <a:solidFill>
                    <a:schemeClr val="bg1"/>
                  </a:solidFill>
                  <a:latin typeface="Garamond" panose="02020404030301010803" pitchFamily="18" charset="0"/>
                  <a:ea typeface="+mj-ea"/>
                  <a:cs typeface="+mj-cs"/>
                </a:endParaRPr>
              </a:p>
            </p:txBody>
          </p:sp>
          <p:grpSp>
            <p:nvGrpSpPr>
              <p:cNvPr id="66" name="Group 65"/>
              <p:cNvGrpSpPr/>
              <p:nvPr/>
            </p:nvGrpSpPr>
            <p:grpSpPr>
              <a:xfrm>
                <a:off x="970459" y="1780340"/>
                <a:ext cx="576062" cy="582295"/>
                <a:chOff x="539551" y="2381442"/>
                <a:chExt cx="576062" cy="504056"/>
              </a:xfrm>
            </p:grpSpPr>
            <p:cxnSp>
              <p:nvCxnSpPr>
                <p:cNvPr id="67" name="Straight Connector 66"/>
                <p:cNvCxnSpPr>
                  <a:stCxn id="88" idx="2"/>
                  <a:endCxn id="86" idx="0"/>
                </p:cNvCxnSpPr>
                <p:nvPr/>
              </p:nvCxnSpPr>
              <p:spPr>
                <a:xfrm>
                  <a:off x="791580" y="2495172"/>
                  <a:ext cx="0" cy="264312"/>
                </a:xfrm>
                <a:prstGeom prst="line">
                  <a:avLst/>
                </a:prstGeom>
                <a:ln w="9525" cmpd="sng">
                  <a:solidFill>
                    <a:srgbClr val="FFFF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>
                  <a:stCxn id="83" idx="6"/>
                  <a:endCxn id="81" idx="2"/>
                </p:cNvCxnSpPr>
                <p:nvPr/>
              </p:nvCxnSpPr>
              <p:spPr>
                <a:xfrm>
                  <a:off x="665566" y="2822491"/>
                  <a:ext cx="324035" cy="0"/>
                </a:xfrm>
                <a:prstGeom prst="line">
                  <a:avLst/>
                </a:prstGeom>
                <a:ln w="9525" cmpd="sng">
                  <a:solidFill>
                    <a:srgbClr val="FFFF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>
                  <a:endCxn id="77" idx="2"/>
                </p:cNvCxnSpPr>
                <p:nvPr/>
              </p:nvCxnSpPr>
              <p:spPr>
                <a:xfrm>
                  <a:off x="728573" y="2633470"/>
                  <a:ext cx="126014" cy="0"/>
                </a:xfrm>
                <a:prstGeom prst="line">
                  <a:avLst/>
                </a:prstGeom>
                <a:ln w="9525" cmpd="sng">
                  <a:solidFill>
                    <a:srgbClr val="FFFF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0" name="Group 69"/>
                <p:cNvGrpSpPr/>
                <p:nvPr/>
              </p:nvGrpSpPr>
              <p:grpSpPr>
                <a:xfrm>
                  <a:off x="539551" y="2381442"/>
                  <a:ext cx="576062" cy="504056"/>
                  <a:chOff x="539552" y="2348880"/>
                  <a:chExt cx="658357" cy="576064"/>
                </a:xfrm>
              </p:grpSpPr>
              <p:grpSp>
                <p:nvGrpSpPr>
                  <p:cNvPr id="71" name="Group 70"/>
                  <p:cNvGrpSpPr/>
                  <p:nvPr/>
                </p:nvGrpSpPr>
                <p:grpSpPr>
                  <a:xfrm>
                    <a:off x="755576" y="2348880"/>
                    <a:ext cx="144016" cy="144016"/>
                    <a:chOff x="2987824" y="1196752"/>
                    <a:chExt cx="720080" cy="720080"/>
                  </a:xfrm>
                </p:grpSpPr>
                <p:sp>
                  <p:nvSpPr>
                    <p:cNvPr id="87" name="Oval 86"/>
                    <p:cNvSpPr/>
                    <p:nvPr/>
                  </p:nvSpPr>
                  <p:spPr>
                    <a:xfrm>
                      <a:off x="2987824" y="1196752"/>
                      <a:ext cx="720080" cy="72008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88" name="Picture 87" descr="couple grey.png"/>
                    <p:cNvPicPr>
                      <a:picLocks noChangeAspect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2859" t="-1617" r="56880" b="62104"/>
                    <a:stretch/>
                  </p:blipFill>
                  <p:spPr>
                    <a:xfrm>
                      <a:off x="3134412" y="1196752"/>
                      <a:ext cx="426905" cy="64988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2" name="Group 71"/>
                  <p:cNvGrpSpPr/>
                  <p:nvPr/>
                </p:nvGrpSpPr>
                <p:grpSpPr>
                  <a:xfrm>
                    <a:off x="755576" y="2780928"/>
                    <a:ext cx="144016" cy="144016"/>
                    <a:chOff x="2987824" y="1196752"/>
                    <a:chExt cx="720080" cy="720080"/>
                  </a:xfrm>
                </p:grpSpPr>
                <p:sp>
                  <p:nvSpPr>
                    <p:cNvPr id="85" name="Oval 84"/>
                    <p:cNvSpPr/>
                    <p:nvPr/>
                  </p:nvSpPr>
                  <p:spPr>
                    <a:xfrm>
                      <a:off x="2987824" y="1196752"/>
                      <a:ext cx="720080" cy="72008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2700" cmpd="sng"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86" name="Picture 85" descr="couple grey.png"/>
                    <p:cNvPicPr>
                      <a:picLocks noChangeAspect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2859" t="-1617" r="56880" b="62104"/>
                    <a:stretch/>
                  </p:blipFill>
                  <p:spPr>
                    <a:xfrm>
                      <a:off x="3134412" y="1196752"/>
                      <a:ext cx="426905" cy="649884"/>
                    </a:xfrm>
                    <a:prstGeom prst="rect">
                      <a:avLst/>
                    </a:prstGeom>
                    <a:ln w="12700" cmpd="sng">
                      <a:noFill/>
                    </a:ln>
                  </p:spPr>
                </p:pic>
              </p:grpSp>
              <p:grpSp>
                <p:nvGrpSpPr>
                  <p:cNvPr id="73" name="Group 72"/>
                  <p:cNvGrpSpPr/>
                  <p:nvPr/>
                </p:nvGrpSpPr>
                <p:grpSpPr>
                  <a:xfrm>
                    <a:off x="539552" y="2780928"/>
                    <a:ext cx="144016" cy="144016"/>
                    <a:chOff x="2987824" y="1196752"/>
                    <a:chExt cx="720080" cy="720080"/>
                  </a:xfrm>
                </p:grpSpPr>
                <p:sp>
                  <p:nvSpPr>
                    <p:cNvPr id="83" name="Oval 82"/>
                    <p:cNvSpPr/>
                    <p:nvPr/>
                  </p:nvSpPr>
                  <p:spPr>
                    <a:xfrm>
                      <a:off x="2987824" y="1196752"/>
                      <a:ext cx="720080" cy="72008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84" name="Picture 83" descr="couple grey.png"/>
                    <p:cNvPicPr>
                      <a:picLocks noChangeAspect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2859" t="-1617" r="56880" b="62104"/>
                    <a:stretch/>
                  </p:blipFill>
                  <p:spPr>
                    <a:xfrm>
                      <a:off x="3134412" y="1196752"/>
                      <a:ext cx="426905" cy="64988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4" name="Group 73"/>
                  <p:cNvGrpSpPr/>
                  <p:nvPr/>
                </p:nvGrpSpPr>
                <p:grpSpPr>
                  <a:xfrm>
                    <a:off x="1053893" y="2780928"/>
                    <a:ext cx="144016" cy="144016"/>
                    <a:chOff x="3399300" y="1196752"/>
                    <a:chExt cx="720080" cy="720080"/>
                  </a:xfrm>
                </p:grpSpPr>
                <p:sp>
                  <p:nvSpPr>
                    <p:cNvPr id="81" name="Oval 80"/>
                    <p:cNvSpPr/>
                    <p:nvPr/>
                  </p:nvSpPr>
                  <p:spPr>
                    <a:xfrm>
                      <a:off x="3399300" y="1196752"/>
                      <a:ext cx="720080" cy="72008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82" name="Picture 81" descr="couple grey.png"/>
                    <p:cNvPicPr>
                      <a:picLocks noChangeAspect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2859" t="-1617" r="56880" b="62104"/>
                    <a:stretch/>
                  </p:blipFill>
                  <p:spPr>
                    <a:xfrm>
                      <a:off x="3524706" y="1196752"/>
                      <a:ext cx="426903" cy="64988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5" name="Group 74"/>
                  <p:cNvGrpSpPr/>
                  <p:nvPr/>
                </p:nvGrpSpPr>
                <p:grpSpPr>
                  <a:xfrm>
                    <a:off x="611560" y="2564904"/>
                    <a:ext cx="144016" cy="144016"/>
                    <a:chOff x="2987824" y="1196752"/>
                    <a:chExt cx="720080" cy="720080"/>
                  </a:xfrm>
                </p:grpSpPr>
                <p:sp>
                  <p:nvSpPr>
                    <p:cNvPr id="79" name="Oval 78"/>
                    <p:cNvSpPr/>
                    <p:nvPr/>
                  </p:nvSpPr>
                  <p:spPr>
                    <a:xfrm>
                      <a:off x="2987824" y="1196752"/>
                      <a:ext cx="720080" cy="72008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80" name="Picture 79" descr="couple grey.png"/>
                    <p:cNvPicPr>
                      <a:picLocks noChangeAspect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2859" t="-1617" r="56880" b="62104"/>
                    <a:stretch/>
                  </p:blipFill>
                  <p:spPr>
                    <a:xfrm>
                      <a:off x="3134412" y="1196752"/>
                      <a:ext cx="426905" cy="64988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6" name="Group 75"/>
                  <p:cNvGrpSpPr/>
                  <p:nvPr/>
                </p:nvGrpSpPr>
                <p:grpSpPr>
                  <a:xfrm>
                    <a:off x="899592" y="2564904"/>
                    <a:ext cx="144016" cy="144016"/>
                    <a:chOff x="2987824" y="1196752"/>
                    <a:chExt cx="720080" cy="720080"/>
                  </a:xfrm>
                </p:grpSpPr>
                <p:sp>
                  <p:nvSpPr>
                    <p:cNvPr id="77" name="Oval 76"/>
                    <p:cNvSpPr/>
                    <p:nvPr/>
                  </p:nvSpPr>
                  <p:spPr>
                    <a:xfrm>
                      <a:off x="2987824" y="1196752"/>
                      <a:ext cx="720080" cy="72008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78" name="Picture 77" descr="couple grey.png"/>
                    <p:cNvPicPr>
                      <a:picLocks noChangeAspect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2859" t="-1617" r="56880" b="62104"/>
                    <a:stretch/>
                  </p:blipFill>
                  <p:spPr>
                    <a:xfrm>
                      <a:off x="3134412" y="1196752"/>
                      <a:ext cx="426905" cy="649884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sp>
          <p:nvSpPr>
            <p:cNvPr id="63" name="Oval 62"/>
            <p:cNvSpPr/>
            <p:nvPr/>
          </p:nvSpPr>
          <p:spPr>
            <a:xfrm>
              <a:off x="932771" y="1233287"/>
              <a:ext cx="876706" cy="89622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4000" b="1" dirty="0" smtClean="0">
                  <a:solidFill>
                    <a:schemeClr val="tx1"/>
                  </a:solidFill>
                </a:rPr>
                <a:t>3</a:t>
              </a:r>
              <a:endParaRPr lang="en-US" sz="40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381000" y="4499950"/>
            <a:ext cx="8458200" cy="910250"/>
            <a:chOff x="670718" y="1143000"/>
            <a:chExt cx="11491119" cy="1066800"/>
          </a:xfrm>
        </p:grpSpPr>
        <p:grpSp>
          <p:nvGrpSpPr>
            <p:cNvPr id="90" name="Group 89"/>
            <p:cNvGrpSpPr/>
            <p:nvPr/>
          </p:nvGrpSpPr>
          <p:grpSpPr>
            <a:xfrm>
              <a:off x="670718" y="1143000"/>
              <a:ext cx="11491119" cy="1066800"/>
              <a:chOff x="670718" y="1600200"/>
              <a:chExt cx="11491119" cy="1066800"/>
            </a:xfrm>
          </p:grpSpPr>
          <p:pic>
            <p:nvPicPr>
              <p:cNvPr id="92" name="Picture 91" descr="Agenda.png"/>
              <p:cNvPicPr>
                <a:picLocks noChangeAspect="1"/>
              </p:cNvPicPr>
              <p:nvPr/>
            </p:nvPicPr>
            <p:blipFill rotWithShape="1">
              <a:blip r:embed="rId2" cstate="print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9327"/>
              <a:stretch/>
            </p:blipFill>
            <p:spPr>
              <a:xfrm>
                <a:off x="670718" y="1600200"/>
                <a:ext cx="11491119" cy="1066800"/>
              </a:xfrm>
              <a:prstGeom prst="rect">
                <a:avLst/>
              </a:prstGeom>
            </p:spPr>
          </p:pic>
          <p:sp>
            <p:nvSpPr>
              <p:cNvPr id="93" name="Rectangle 92"/>
              <p:cNvSpPr/>
              <p:nvPr/>
            </p:nvSpPr>
            <p:spPr>
              <a:xfrm>
                <a:off x="2023804" y="1925914"/>
                <a:ext cx="6928802" cy="422557"/>
              </a:xfrm>
              <a:prstGeom prst="rect">
                <a:avLst/>
              </a:prstGeom>
            </p:spPr>
            <p:txBody>
              <a:bodyPr wrap="square" anchor="b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ct val="85000"/>
                  </a:lnSpc>
                  <a:spcBef>
                    <a:spcPct val="0"/>
                  </a:spcBef>
                </a:pPr>
                <a:r>
                  <a:rPr lang="en-US" sz="2000" b="1" spc="-50" dirty="0" smtClean="0">
                    <a:solidFill>
                      <a:schemeClr val="bg1"/>
                    </a:solidFill>
                    <a:latin typeface="Garamond" panose="02020404030301010803" pitchFamily="18" charset="0"/>
                    <a:ea typeface="+mj-ea"/>
                    <a:cs typeface="+mj-cs"/>
                  </a:rPr>
                  <a:t>Challenges </a:t>
                </a:r>
                <a:endParaRPr lang="en-US" sz="2000" b="1" spc="-50" dirty="0">
                  <a:solidFill>
                    <a:schemeClr val="bg1"/>
                  </a:solidFill>
                  <a:latin typeface="Garamond" panose="02020404030301010803" pitchFamily="18" charset="0"/>
                  <a:ea typeface="+mj-ea"/>
                  <a:cs typeface="+mj-cs"/>
                </a:endParaRPr>
              </a:p>
            </p:txBody>
          </p:sp>
          <p:grpSp>
            <p:nvGrpSpPr>
              <p:cNvPr id="94" name="Group 93"/>
              <p:cNvGrpSpPr/>
              <p:nvPr/>
            </p:nvGrpSpPr>
            <p:grpSpPr>
              <a:xfrm>
                <a:off x="970459" y="1780340"/>
                <a:ext cx="576062" cy="582295"/>
                <a:chOff x="539551" y="2381442"/>
                <a:chExt cx="576062" cy="504056"/>
              </a:xfrm>
            </p:grpSpPr>
            <p:cxnSp>
              <p:nvCxnSpPr>
                <p:cNvPr id="95" name="Straight Connector 94"/>
                <p:cNvCxnSpPr>
                  <a:stCxn id="116" idx="2"/>
                  <a:endCxn id="114" idx="0"/>
                </p:cNvCxnSpPr>
                <p:nvPr/>
              </p:nvCxnSpPr>
              <p:spPr>
                <a:xfrm>
                  <a:off x="791580" y="2495172"/>
                  <a:ext cx="0" cy="264312"/>
                </a:xfrm>
                <a:prstGeom prst="line">
                  <a:avLst/>
                </a:prstGeom>
                <a:ln w="9525" cmpd="sng">
                  <a:solidFill>
                    <a:srgbClr val="FFFF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>
                  <a:stCxn id="111" idx="6"/>
                  <a:endCxn id="109" idx="2"/>
                </p:cNvCxnSpPr>
                <p:nvPr/>
              </p:nvCxnSpPr>
              <p:spPr>
                <a:xfrm>
                  <a:off x="665566" y="2822491"/>
                  <a:ext cx="324035" cy="0"/>
                </a:xfrm>
                <a:prstGeom prst="line">
                  <a:avLst/>
                </a:prstGeom>
                <a:ln w="9525" cmpd="sng">
                  <a:solidFill>
                    <a:srgbClr val="FFFF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>
                  <a:endCxn id="105" idx="2"/>
                </p:cNvCxnSpPr>
                <p:nvPr/>
              </p:nvCxnSpPr>
              <p:spPr>
                <a:xfrm>
                  <a:off x="728573" y="2633470"/>
                  <a:ext cx="126014" cy="0"/>
                </a:xfrm>
                <a:prstGeom prst="line">
                  <a:avLst/>
                </a:prstGeom>
                <a:ln w="9525" cmpd="sng">
                  <a:solidFill>
                    <a:srgbClr val="FFFF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8" name="Group 97"/>
                <p:cNvGrpSpPr/>
                <p:nvPr/>
              </p:nvGrpSpPr>
              <p:grpSpPr>
                <a:xfrm>
                  <a:off x="539551" y="2381442"/>
                  <a:ext cx="576062" cy="504056"/>
                  <a:chOff x="539552" y="2348880"/>
                  <a:chExt cx="658357" cy="576064"/>
                </a:xfrm>
              </p:grpSpPr>
              <p:grpSp>
                <p:nvGrpSpPr>
                  <p:cNvPr id="99" name="Group 98"/>
                  <p:cNvGrpSpPr/>
                  <p:nvPr/>
                </p:nvGrpSpPr>
                <p:grpSpPr>
                  <a:xfrm>
                    <a:off x="755576" y="2348880"/>
                    <a:ext cx="144016" cy="144016"/>
                    <a:chOff x="2987824" y="1196752"/>
                    <a:chExt cx="720080" cy="720080"/>
                  </a:xfrm>
                </p:grpSpPr>
                <p:sp>
                  <p:nvSpPr>
                    <p:cNvPr id="115" name="Oval 114"/>
                    <p:cNvSpPr/>
                    <p:nvPr/>
                  </p:nvSpPr>
                  <p:spPr>
                    <a:xfrm>
                      <a:off x="2987824" y="1196752"/>
                      <a:ext cx="720080" cy="72008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116" name="Picture 115" descr="couple grey.png"/>
                    <p:cNvPicPr>
                      <a:picLocks noChangeAspect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2859" t="-1617" r="56880" b="62104"/>
                    <a:stretch/>
                  </p:blipFill>
                  <p:spPr>
                    <a:xfrm>
                      <a:off x="3134412" y="1196752"/>
                      <a:ext cx="426905" cy="64988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0" name="Group 99"/>
                  <p:cNvGrpSpPr/>
                  <p:nvPr/>
                </p:nvGrpSpPr>
                <p:grpSpPr>
                  <a:xfrm>
                    <a:off x="755576" y="2780928"/>
                    <a:ext cx="144016" cy="144016"/>
                    <a:chOff x="2987824" y="1196752"/>
                    <a:chExt cx="720080" cy="720080"/>
                  </a:xfrm>
                </p:grpSpPr>
                <p:sp>
                  <p:nvSpPr>
                    <p:cNvPr id="113" name="Oval 112"/>
                    <p:cNvSpPr/>
                    <p:nvPr/>
                  </p:nvSpPr>
                  <p:spPr>
                    <a:xfrm>
                      <a:off x="2987824" y="1196752"/>
                      <a:ext cx="720080" cy="72008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2700" cmpd="sng"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114" name="Picture 113" descr="couple grey.png"/>
                    <p:cNvPicPr>
                      <a:picLocks noChangeAspect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2859" t="-1617" r="56880" b="62104"/>
                    <a:stretch/>
                  </p:blipFill>
                  <p:spPr>
                    <a:xfrm>
                      <a:off x="3134412" y="1196752"/>
                      <a:ext cx="426905" cy="649884"/>
                    </a:xfrm>
                    <a:prstGeom prst="rect">
                      <a:avLst/>
                    </a:prstGeom>
                    <a:ln w="12700" cmpd="sng">
                      <a:noFill/>
                    </a:ln>
                  </p:spPr>
                </p:pic>
              </p:grpSp>
              <p:grpSp>
                <p:nvGrpSpPr>
                  <p:cNvPr id="101" name="Group 100"/>
                  <p:cNvGrpSpPr/>
                  <p:nvPr/>
                </p:nvGrpSpPr>
                <p:grpSpPr>
                  <a:xfrm>
                    <a:off x="539552" y="2780928"/>
                    <a:ext cx="144016" cy="144016"/>
                    <a:chOff x="2987824" y="1196752"/>
                    <a:chExt cx="720080" cy="720080"/>
                  </a:xfrm>
                </p:grpSpPr>
                <p:sp>
                  <p:nvSpPr>
                    <p:cNvPr id="111" name="Oval 110"/>
                    <p:cNvSpPr/>
                    <p:nvPr/>
                  </p:nvSpPr>
                  <p:spPr>
                    <a:xfrm>
                      <a:off x="2987824" y="1196752"/>
                      <a:ext cx="720080" cy="72008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112" name="Picture 111" descr="couple grey.png"/>
                    <p:cNvPicPr>
                      <a:picLocks noChangeAspect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2859" t="-1617" r="56880" b="62104"/>
                    <a:stretch/>
                  </p:blipFill>
                  <p:spPr>
                    <a:xfrm>
                      <a:off x="3134412" y="1196752"/>
                      <a:ext cx="426905" cy="64988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2" name="Group 101"/>
                  <p:cNvGrpSpPr/>
                  <p:nvPr/>
                </p:nvGrpSpPr>
                <p:grpSpPr>
                  <a:xfrm>
                    <a:off x="1053893" y="2780928"/>
                    <a:ext cx="144016" cy="144016"/>
                    <a:chOff x="3399300" y="1196752"/>
                    <a:chExt cx="720080" cy="720080"/>
                  </a:xfrm>
                </p:grpSpPr>
                <p:sp>
                  <p:nvSpPr>
                    <p:cNvPr id="109" name="Oval 108"/>
                    <p:cNvSpPr/>
                    <p:nvPr/>
                  </p:nvSpPr>
                  <p:spPr>
                    <a:xfrm>
                      <a:off x="3399300" y="1196752"/>
                      <a:ext cx="720080" cy="72008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110" name="Picture 109" descr="couple grey.png"/>
                    <p:cNvPicPr>
                      <a:picLocks noChangeAspect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2859" t="-1617" r="56880" b="62104"/>
                    <a:stretch/>
                  </p:blipFill>
                  <p:spPr>
                    <a:xfrm>
                      <a:off x="3524706" y="1196752"/>
                      <a:ext cx="426903" cy="64988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3" name="Group 102"/>
                  <p:cNvGrpSpPr/>
                  <p:nvPr/>
                </p:nvGrpSpPr>
                <p:grpSpPr>
                  <a:xfrm>
                    <a:off x="611560" y="2564904"/>
                    <a:ext cx="144016" cy="144016"/>
                    <a:chOff x="2987824" y="1196752"/>
                    <a:chExt cx="720080" cy="720080"/>
                  </a:xfrm>
                </p:grpSpPr>
                <p:sp>
                  <p:nvSpPr>
                    <p:cNvPr id="107" name="Oval 106"/>
                    <p:cNvSpPr/>
                    <p:nvPr/>
                  </p:nvSpPr>
                  <p:spPr>
                    <a:xfrm>
                      <a:off x="2987824" y="1196752"/>
                      <a:ext cx="720080" cy="72008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108" name="Picture 107" descr="couple grey.png"/>
                    <p:cNvPicPr>
                      <a:picLocks noChangeAspect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2859" t="-1617" r="56880" b="62104"/>
                    <a:stretch/>
                  </p:blipFill>
                  <p:spPr>
                    <a:xfrm>
                      <a:off x="3134412" y="1196752"/>
                      <a:ext cx="426905" cy="64988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4" name="Group 103"/>
                  <p:cNvGrpSpPr/>
                  <p:nvPr/>
                </p:nvGrpSpPr>
                <p:grpSpPr>
                  <a:xfrm>
                    <a:off x="899592" y="2564904"/>
                    <a:ext cx="144016" cy="144016"/>
                    <a:chOff x="2987824" y="1196752"/>
                    <a:chExt cx="720080" cy="720080"/>
                  </a:xfrm>
                </p:grpSpPr>
                <p:sp>
                  <p:nvSpPr>
                    <p:cNvPr id="105" name="Oval 104"/>
                    <p:cNvSpPr/>
                    <p:nvPr/>
                  </p:nvSpPr>
                  <p:spPr>
                    <a:xfrm>
                      <a:off x="2987824" y="1196752"/>
                      <a:ext cx="720080" cy="72008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106" name="Picture 105" descr="couple grey.png"/>
                    <p:cNvPicPr>
                      <a:picLocks noChangeAspect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2859" t="-1617" r="56880" b="62104"/>
                    <a:stretch/>
                  </p:blipFill>
                  <p:spPr>
                    <a:xfrm>
                      <a:off x="3134412" y="1196752"/>
                      <a:ext cx="426905" cy="649884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sp>
          <p:nvSpPr>
            <p:cNvPr id="91" name="Oval 90"/>
            <p:cNvSpPr/>
            <p:nvPr/>
          </p:nvSpPr>
          <p:spPr>
            <a:xfrm>
              <a:off x="932771" y="1233287"/>
              <a:ext cx="876706" cy="89622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4000" b="1" dirty="0" smtClean="0">
                  <a:solidFill>
                    <a:schemeClr val="tx1"/>
                  </a:solidFill>
                </a:rPr>
                <a:t>4</a:t>
              </a:r>
              <a:endParaRPr lang="en-US" sz="40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381000" y="5591485"/>
            <a:ext cx="8458200" cy="910250"/>
            <a:chOff x="670718" y="1143000"/>
            <a:chExt cx="11491119" cy="1066800"/>
          </a:xfrm>
        </p:grpSpPr>
        <p:grpSp>
          <p:nvGrpSpPr>
            <p:cNvPr id="118" name="Group 117"/>
            <p:cNvGrpSpPr/>
            <p:nvPr/>
          </p:nvGrpSpPr>
          <p:grpSpPr>
            <a:xfrm>
              <a:off x="670718" y="1143000"/>
              <a:ext cx="11491119" cy="1066800"/>
              <a:chOff x="670718" y="1600200"/>
              <a:chExt cx="11491119" cy="1066800"/>
            </a:xfrm>
          </p:grpSpPr>
          <p:pic>
            <p:nvPicPr>
              <p:cNvPr id="120" name="Picture 119" descr="Agenda.png"/>
              <p:cNvPicPr>
                <a:picLocks noChangeAspect="1"/>
              </p:cNvPicPr>
              <p:nvPr/>
            </p:nvPicPr>
            <p:blipFill rotWithShape="1">
              <a:blip r:embed="rId2" cstate="print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9327"/>
              <a:stretch/>
            </p:blipFill>
            <p:spPr>
              <a:xfrm>
                <a:off x="670718" y="1600200"/>
                <a:ext cx="11491119" cy="1066800"/>
              </a:xfrm>
              <a:prstGeom prst="rect">
                <a:avLst/>
              </a:prstGeom>
            </p:spPr>
          </p:pic>
          <p:sp>
            <p:nvSpPr>
              <p:cNvPr id="121" name="Rectangle 120"/>
              <p:cNvSpPr/>
              <p:nvPr/>
            </p:nvSpPr>
            <p:spPr>
              <a:xfrm>
                <a:off x="2023804" y="1925914"/>
                <a:ext cx="6928802" cy="422557"/>
              </a:xfrm>
              <a:prstGeom prst="rect">
                <a:avLst/>
              </a:prstGeom>
            </p:spPr>
            <p:txBody>
              <a:bodyPr wrap="square" anchor="b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ct val="85000"/>
                  </a:lnSpc>
                  <a:spcBef>
                    <a:spcPct val="0"/>
                  </a:spcBef>
                </a:pPr>
                <a:r>
                  <a:rPr lang="en-US" sz="2000" b="1" spc="-50" dirty="0" smtClean="0">
                    <a:solidFill>
                      <a:schemeClr val="bg1"/>
                    </a:solidFill>
                    <a:latin typeface="Garamond" panose="02020404030301010803" pitchFamily="18" charset="0"/>
                    <a:ea typeface="+mj-ea"/>
                    <a:cs typeface="+mj-cs"/>
                  </a:rPr>
                  <a:t>Question/Answers </a:t>
                </a:r>
                <a:endParaRPr lang="en-US" sz="2000" b="1" spc="-50" dirty="0">
                  <a:solidFill>
                    <a:schemeClr val="bg1"/>
                  </a:solidFill>
                  <a:latin typeface="Garamond" panose="02020404030301010803" pitchFamily="18" charset="0"/>
                  <a:ea typeface="+mj-ea"/>
                  <a:cs typeface="+mj-cs"/>
                </a:endParaRPr>
              </a:p>
            </p:txBody>
          </p:sp>
          <p:grpSp>
            <p:nvGrpSpPr>
              <p:cNvPr id="122" name="Group 121"/>
              <p:cNvGrpSpPr/>
              <p:nvPr/>
            </p:nvGrpSpPr>
            <p:grpSpPr>
              <a:xfrm>
                <a:off x="970459" y="1780340"/>
                <a:ext cx="576062" cy="582295"/>
                <a:chOff x="539551" y="2381442"/>
                <a:chExt cx="576062" cy="504056"/>
              </a:xfrm>
            </p:grpSpPr>
            <p:cxnSp>
              <p:nvCxnSpPr>
                <p:cNvPr id="123" name="Straight Connector 122"/>
                <p:cNvCxnSpPr>
                  <a:stCxn id="144" idx="2"/>
                  <a:endCxn id="142" idx="0"/>
                </p:cNvCxnSpPr>
                <p:nvPr/>
              </p:nvCxnSpPr>
              <p:spPr>
                <a:xfrm>
                  <a:off x="791580" y="2495172"/>
                  <a:ext cx="0" cy="264312"/>
                </a:xfrm>
                <a:prstGeom prst="line">
                  <a:avLst/>
                </a:prstGeom>
                <a:ln w="9525" cmpd="sng">
                  <a:solidFill>
                    <a:srgbClr val="FFFF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/>
                <p:cNvCxnSpPr>
                  <a:stCxn id="139" idx="6"/>
                  <a:endCxn id="137" idx="2"/>
                </p:cNvCxnSpPr>
                <p:nvPr/>
              </p:nvCxnSpPr>
              <p:spPr>
                <a:xfrm>
                  <a:off x="665566" y="2822491"/>
                  <a:ext cx="324035" cy="0"/>
                </a:xfrm>
                <a:prstGeom prst="line">
                  <a:avLst/>
                </a:prstGeom>
                <a:ln w="9525" cmpd="sng">
                  <a:solidFill>
                    <a:srgbClr val="FFFF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>
                  <a:endCxn id="133" idx="2"/>
                </p:cNvCxnSpPr>
                <p:nvPr/>
              </p:nvCxnSpPr>
              <p:spPr>
                <a:xfrm>
                  <a:off x="728573" y="2633470"/>
                  <a:ext cx="126014" cy="0"/>
                </a:xfrm>
                <a:prstGeom prst="line">
                  <a:avLst/>
                </a:prstGeom>
                <a:ln w="9525" cmpd="sng">
                  <a:solidFill>
                    <a:srgbClr val="FFFF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6" name="Group 125"/>
                <p:cNvGrpSpPr/>
                <p:nvPr/>
              </p:nvGrpSpPr>
              <p:grpSpPr>
                <a:xfrm>
                  <a:off x="539551" y="2381442"/>
                  <a:ext cx="576062" cy="504056"/>
                  <a:chOff x="539552" y="2348880"/>
                  <a:chExt cx="658357" cy="576064"/>
                </a:xfrm>
              </p:grpSpPr>
              <p:grpSp>
                <p:nvGrpSpPr>
                  <p:cNvPr id="127" name="Group 126"/>
                  <p:cNvGrpSpPr/>
                  <p:nvPr/>
                </p:nvGrpSpPr>
                <p:grpSpPr>
                  <a:xfrm>
                    <a:off x="755576" y="2348880"/>
                    <a:ext cx="144016" cy="144016"/>
                    <a:chOff x="2987824" y="1196752"/>
                    <a:chExt cx="720080" cy="720080"/>
                  </a:xfrm>
                </p:grpSpPr>
                <p:sp>
                  <p:nvSpPr>
                    <p:cNvPr id="143" name="Oval 142"/>
                    <p:cNvSpPr/>
                    <p:nvPr/>
                  </p:nvSpPr>
                  <p:spPr>
                    <a:xfrm>
                      <a:off x="2987824" y="1196752"/>
                      <a:ext cx="720080" cy="72008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144" name="Picture 143" descr="couple grey.png"/>
                    <p:cNvPicPr>
                      <a:picLocks noChangeAspect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2859" t="-1617" r="56880" b="62104"/>
                    <a:stretch/>
                  </p:blipFill>
                  <p:spPr>
                    <a:xfrm>
                      <a:off x="3134412" y="1196752"/>
                      <a:ext cx="426905" cy="64988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28" name="Group 127"/>
                  <p:cNvGrpSpPr/>
                  <p:nvPr/>
                </p:nvGrpSpPr>
                <p:grpSpPr>
                  <a:xfrm>
                    <a:off x="755576" y="2780928"/>
                    <a:ext cx="144016" cy="144016"/>
                    <a:chOff x="2987824" y="1196752"/>
                    <a:chExt cx="720080" cy="720080"/>
                  </a:xfrm>
                </p:grpSpPr>
                <p:sp>
                  <p:nvSpPr>
                    <p:cNvPr id="141" name="Oval 140"/>
                    <p:cNvSpPr/>
                    <p:nvPr/>
                  </p:nvSpPr>
                  <p:spPr>
                    <a:xfrm>
                      <a:off x="2987824" y="1196752"/>
                      <a:ext cx="720080" cy="72008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2700" cmpd="sng"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142" name="Picture 141" descr="couple grey.png"/>
                    <p:cNvPicPr>
                      <a:picLocks noChangeAspect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2859" t="-1617" r="56880" b="62104"/>
                    <a:stretch/>
                  </p:blipFill>
                  <p:spPr>
                    <a:xfrm>
                      <a:off x="3134412" y="1196752"/>
                      <a:ext cx="426905" cy="649884"/>
                    </a:xfrm>
                    <a:prstGeom prst="rect">
                      <a:avLst/>
                    </a:prstGeom>
                    <a:ln w="12700" cmpd="sng">
                      <a:noFill/>
                    </a:ln>
                  </p:spPr>
                </p:pic>
              </p:grpSp>
              <p:grpSp>
                <p:nvGrpSpPr>
                  <p:cNvPr id="129" name="Group 128"/>
                  <p:cNvGrpSpPr/>
                  <p:nvPr/>
                </p:nvGrpSpPr>
                <p:grpSpPr>
                  <a:xfrm>
                    <a:off x="539552" y="2780928"/>
                    <a:ext cx="144016" cy="144016"/>
                    <a:chOff x="2987824" y="1196752"/>
                    <a:chExt cx="720080" cy="720080"/>
                  </a:xfrm>
                </p:grpSpPr>
                <p:sp>
                  <p:nvSpPr>
                    <p:cNvPr id="139" name="Oval 138"/>
                    <p:cNvSpPr/>
                    <p:nvPr/>
                  </p:nvSpPr>
                  <p:spPr>
                    <a:xfrm>
                      <a:off x="2987824" y="1196752"/>
                      <a:ext cx="720080" cy="72008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140" name="Picture 139" descr="couple grey.png"/>
                    <p:cNvPicPr>
                      <a:picLocks noChangeAspect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2859" t="-1617" r="56880" b="62104"/>
                    <a:stretch/>
                  </p:blipFill>
                  <p:spPr>
                    <a:xfrm>
                      <a:off x="3134412" y="1196752"/>
                      <a:ext cx="426905" cy="64988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30" name="Group 129"/>
                  <p:cNvGrpSpPr/>
                  <p:nvPr/>
                </p:nvGrpSpPr>
                <p:grpSpPr>
                  <a:xfrm>
                    <a:off x="1053893" y="2780928"/>
                    <a:ext cx="144016" cy="144016"/>
                    <a:chOff x="3399300" y="1196752"/>
                    <a:chExt cx="720080" cy="720080"/>
                  </a:xfrm>
                </p:grpSpPr>
                <p:sp>
                  <p:nvSpPr>
                    <p:cNvPr id="137" name="Oval 136"/>
                    <p:cNvSpPr/>
                    <p:nvPr/>
                  </p:nvSpPr>
                  <p:spPr>
                    <a:xfrm>
                      <a:off x="3399300" y="1196752"/>
                      <a:ext cx="720080" cy="72008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138" name="Picture 137" descr="couple grey.png"/>
                    <p:cNvPicPr>
                      <a:picLocks noChangeAspect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2859" t="-1617" r="56880" b="62104"/>
                    <a:stretch/>
                  </p:blipFill>
                  <p:spPr>
                    <a:xfrm>
                      <a:off x="3524706" y="1196752"/>
                      <a:ext cx="426903" cy="64988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31" name="Group 130"/>
                  <p:cNvGrpSpPr/>
                  <p:nvPr/>
                </p:nvGrpSpPr>
                <p:grpSpPr>
                  <a:xfrm>
                    <a:off x="611560" y="2564904"/>
                    <a:ext cx="144016" cy="144016"/>
                    <a:chOff x="2987824" y="1196752"/>
                    <a:chExt cx="720080" cy="720080"/>
                  </a:xfrm>
                </p:grpSpPr>
                <p:sp>
                  <p:nvSpPr>
                    <p:cNvPr id="135" name="Oval 134"/>
                    <p:cNvSpPr/>
                    <p:nvPr/>
                  </p:nvSpPr>
                  <p:spPr>
                    <a:xfrm>
                      <a:off x="2987824" y="1196752"/>
                      <a:ext cx="720080" cy="72008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136" name="Picture 135" descr="couple grey.png"/>
                    <p:cNvPicPr>
                      <a:picLocks noChangeAspect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2859" t="-1617" r="56880" b="62104"/>
                    <a:stretch/>
                  </p:blipFill>
                  <p:spPr>
                    <a:xfrm>
                      <a:off x="3134412" y="1196752"/>
                      <a:ext cx="426905" cy="64988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32" name="Group 131"/>
                  <p:cNvGrpSpPr/>
                  <p:nvPr/>
                </p:nvGrpSpPr>
                <p:grpSpPr>
                  <a:xfrm>
                    <a:off x="899592" y="2564904"/>
                    <a:ext cx="144016" cy="144016"/>
                    <a:chOff x="2987824" y="1196752"/>
                    <a:chExt cx="720080" cy="720080"/>
                  </a:xfrm>
                </p:grpSpPr>
                <p:sp>
                  <p:nvSpPr>
                    <p:cNvPr id="133" name="Oval 132"/>
                    <p:cNvSpPr/>
                    <p:nvPr/>
                  </p:nvSpPr>
                  <p:spPr>
                    <a:xfrm>
                      <a:off x="2987824" y="1196752"/>
                      <a:ext cx="720080" cy="72008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134" name="Picture 133" descr="couple grey.png"/>
                    <p:cNvPicPr>
                      <a:picLocks noChangeAspect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2859" t="-1617" r="56880" b="62104"/>
                    <a:stretch/>
                  </p:blipFill>
                  <p:spPr>
                    <a:xfrm>
                      <a:off x="3134412" y="1196752"/>
                      <a:ext cx="426905" cy="649884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sp>
          <p:nvSpPr>
            <p:cNvPr id="119" name="Oval 118"/>
            <p:cNvSpPr/>
            <p:nvPr/>
          </p:nvSpPr>
          <p:spPr>
            <a:xfrm>
              <a:off x="932771" y="1233287"/>
              <a:ext cx="876706" cy="89622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4000" b="1" dirty="0" smtClean="0">
                  <a:solidFill>
                    <a:schemeClr val="tx1"/>
                  </a:solidFill>
                </a:rPr>
                <a:t>5</a:t>
              </a:r>
              <a:endParaRPr lang="en-US" sz="4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46" name="Rectangle 145"/>
          <p:cNvSpPr/>
          <p:nvPr/>
        </p:nvSpPr>
        <p:spPr>
          <a:xfrm>
            <a:off x="364525" y="6612693"/>
            <a:ext cx="330337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Copyright 2016 Bloomberg L.P.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0838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BA12D-9255-4430-B91A-21F65641110E}" type="slidenum">
              <a:rPr lang="en-US" smtClean="0"/>
              <a:t>30</a:t>
            </a:fld>
            <a:endParaRPr lang="en-US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81000" y="152400"/>
            <a:ext cx="8458200" cy="932613"/>
          </a:xfrm>
          <a:custGeom>
            <a:avLst/>
            <a:gdLst>
              <a:gd name="connsiteX0" fmla="*/ 0 w 8458200"/>
              <a:gd name="connsiteY0" fmla="*/ 0 h 932597"/>
              <a:gd name="connsiteX1" fmla="*/ 8458200 w 8458200"/>
              <a:gd name="connsiteY1" fmla="*/ 0 h 932597"/>
              <a:gd name="connsiteX2" fmla="*/ 8458200 w 8458200"/>
              <a:gd name="connsiteY2" fmla="*/ 932597 h 932597"/>
              <a:gd name="connsiteX3" fmla="*/ 0 w 8458200"/>
              <a:gd name="connsiteY3" fmla="*/ 932597 h 932597"/>
              <a:gd name="connsiteX4" fmla="*/ 0 w 8458200"/>
              <a:gd name="connsiteY4" fmla="*/ 0 h 932597"/>
              <a:gd name="connsiteX0" fmla="*/ 0 w 8458200"/>
              <a:gd name="connsiteY0" fmla="*/ 0 h 932613"/>
              <a:gd name="connsiteX1" fmla="*/ 8458200 w 8458200"/>
              <a:gd name="connsiteY1" fmla="*/ 0 h 932613"/>
              <a:gd name="connsiteX2" fmla="*/ 8458200 w 8458200"/>
              <a:gd name="connsiteY2" fmla="*/ 932597 h 932613"/>
              <a:gd name="connsiteX3" fmla="*/ 0 w 8458200"/>
              <a:gd name="connsiteY3" fmla="*/ 932597 h 932613"/>
              <a:gd name="connsiteX4" fmla="*/ 0 w 8458200"/>
              <a:gd name="connsiteY4" fmla="*/ 0 h 932613"/>
              <a:gd name="connsiteX0" fmla="*/ 0 w 8458200"/>
              <a:gd name="connsiteY0" fmla="*/ 0 h 932613"/>
              <a:gd name="connsiteX1" fmla="*/ 8458200 w 8458200"/>
              <a:gd name="connsiteY1" fmla="*/ 0 h 932613"/>
              <a:gd name="connsiteX2" fmla="*/ 8458200 w 8458200"/>
              <a:gd name="connsiteY2" fmla="*/ 932597 h 932613"/>
              <a:gd name="connsiteX3" fmla="*/ 0 w 8458200"/>
              <a:gd name="connsiteY3" fmla="*/ 932597 h 932613"/>
              <a:gd name="connsiteX4" fmla="*/ 0 w 8458200"/>
              <a:gd name="connsiteY4" fmla="*/ 0 h 932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58200" h="932613">
                <a:moveTo>
                  <a:pt x="0" y="0"/>
                </a:moveTo>
                <a:lnTo>
                  <a:pt x="8458200" y="0"/>
                </a:lnTo>
                <a:lnTo>
                  <a:pt x="8458200" y="932597"/>
                </a:lnTo>
                <a:lnTo>
                  <a:pt x="0" y="932597"/>
                </a:lnTo>
                <a:cubicBezTo>
                  <a:pt x="14631" y="936285"/>
                  <a:pt x="0" y="310866"/>
                  <a:pt x="0" y="0"/>
                </a:cubicBezTo>
                <a:close/>
              </a:path>
            </a:pathLst>
          </a:cu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>
                <a:latin typeface="Garamond" panose="02020404030301010803" pitchFamily="18" charset="0"/>
              </a:rPr>
              <a:t>What is Big Data? </a:t>
            </a:r>
            <a:endParaRPr lang="en-US" sz="4500" dirty="0">
              <a:latin typeface="Garamond" panose="02020404030301010803" pitchFamily="18" charset="0"/>
            </a:endParaRPr>
          </a:p>
        </p:txBody>
      </p:sp>
      <p:cxnSp>
        <p:nvCxnSpPr>
          <p:cNvPr id="13" name="Straight Connector 12"/>
          <p:cNvCxnSpPr>
            <a:stCxn id="11" idx="3"/>
            <a:endCxn id="11" idx="2"/>
          </p:cNvCxnSpPr>
          <p:nvPr/>
        </p:nvCxnSpPr>
        <p:spPr>
          <a:xfrm>
            <a:off x="381000" y="1084997"/>
            <a:ext cx="8458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43000"/>
            <a:ext cx="6668156" cy="4584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361038" y="6504368"/>
            <a:ext cx="330337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Copyright 2016 Bloomberg L.P.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3582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BA12D-9255-4430-B91A-21F65641110E}" type="slidenum">
              <a:rPr lang="en-US" smtClean="0"/>
              <a:t>31</a:t>
            </a:fld>
            <a:endParaRPr lang="en-US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81000" y="152400"/>
            <a:ext cx="8458200" cy="932613"/>
          </a:xfrm>
          <a:custGeom>
            <a:avLst/>
            <a:gdLst>
              <a:gd name="connsiteX0" fmla="*/ 0 w 8458200"/>
              <a:gd name="connsiteY0" fmla="*/ 0 h 932597"/>
              <a:gd name="connsiteX1" fmla="*/ 8458200 w 8458200"/>
              <a:gd name="connsiteY1" fmla="*/ 0 h 932597"/>
              <a:gd name="connsiteX2" fmla="*/ 8458200 w 8458200"/>
              <a:gd name="connsiteY2" fmla="*/ 932597 h 932597"/>
              <a:gd name="connsiteX3" fmla="*/ 0 w 8458200"/>
              <a:gd name="connsiteY3" fmla="*/ 932597 h 932597"/>
              <a:gd name="connsiteX4" fmla="*/ 0 w 8458200"/>
              <a:gd name="connsiteY4" fmla="*/ 0 h 932597"/>
              <a:gd name="connsiteX0" fmla="*/ 0 w 8458200"/>
              <a:gd name="connsiteY0" fmla="*/ 0 h 932613"/>
              <a:gd name="connsiteX1" fmla="*/ 8458200 w 8458200"/>
              <a:gd name="connsiteY1" fmla="*/ 0 h 932613"/>
              <a:gd name="connsiteX2" fmla="*/ 8458200 w 8458200"/>
              <a:gd name="connsiteY2" fmla="*/ 932597 h 932613"/>
              <a:gd name="connsiteX3" fmla="*/ 0 w 8458200"/>
              <a:gd name="connsiteY3" fmla="*/ 932597 h 932613"/>
              <a:gd name="connsiteX4" fmla="*/ 0 w 8458200"/>
              <a:gd name="connsiteY4" fmla="*/ 0 h 932613"/>
              <a:gd name="connsiteX0" fmla="*/ 0 w 8458200"/>
              <a:gd name="connsiteY0" fmla="*/ 0 h 932613"/>
              <a:gd name="connsiteX1" fmla="*/ 8458200 w 8458200"/>
              <a:gd name="connsiteY1" fmla="*/ 0 h 932613"/>
              <a:gd name="connsiteX2" fmla="*/ 8458200 w 8458200"/>
              <a:gd name="connsiteY2" fmla="*/ 932597 h 932613"/>
              <a:gd name="connsiteX3" fmla="*/ 0 w 8458200"/>
              <a:gd name="connsiteY3" fmla="*/ 932597 h 932613"/>
              <a:gd name="connsiteX4" fmla="*/ 0 w 8458200"/>
              <a:gd name="connsiteY4" fmla="*/ 0 h 932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58200" h="932613">
                <a:moveTo>
                  <a:pt x="0" y="0"/>
                </a:moveTo>
                <a:lnTo>
                  <a:pt x="8458200" y="0"/>
                </a:lnTo>
                <a:lnTo>
                  <a:pt x="8458200" y="932597"/>
                </a:lnTo>
                <a:lnTo>
                  <a:pt x="0" y="932597"/>
                </a:lnTo>
                <a:cubicBezTo>
                  <a:pt x="14631" y="936285"/>
                  <a:pt x="0" y="310866"/>
                  <a:pt x="0" y="0"/>
                </a:cubicBezTo>
                <a:close/>
              </a:path>
            </a:pathLst>
          </a:cu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>
                <a:latin typeface="Garamond" panose="02020404030301010803" pitchFamily="18" charset="0"/>
              </a:rPr>
              <a:t>What is Big Data? </a:t>
            </a:r>
            <a:endParaRPr lang="en-US" sz="4500" dirty="0">
              <a:latin typeface="Garamond" panose="02020404030301010803" pitchFamily="18" charset="0"/>
            </a:endParaRPr>
          </a:p>
        </p:txBody>
      </p:sp>
      <p:cxnSp>
        <p:nvCxnSpPr>
          <p:cNvPr id="13" name="Straight Connector 12"/>
          <p:cNvCxnSpPr>
            <a:stCxn id="11" idx="3"/>
            <a:endCxn id="11" idx="2"/>
          </p:cNvCxnSpPr>
          <p:nvPr/>
        </p:nvCxnSpPr>
        <p:spPr>
          <a:xfrm>
            <a:off x="381000" y="1084997"/>
            <a:ext cx="8458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02" y="1219201"/>
            <a:ext cx="6401499" cy="4656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361038" y="6504368"/>
            <a:ext cx="330337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Copyright 2016 Bloomberg L.P.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104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BA12D-9255-4430-B91A-21F65641110E}" type="slidenum">
              <a:rPr lang="en-US" smtClean="0"/>
              <a:t>32</a:t>
            </a:fld>
            <a:endParaRPr lang="en-US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81000" y="152400"/>
            <a:ext cx="8458200" cy="932613"/>
          </a:xfrm>
          <a:custGeom>
            <a:avLst/>
            <a:gdLst>
              <a:gd name="connsiteX0" fmla="*/ 0 w 8458200"/>
              <a:gd name="connsiteY0" fmla="*/ 0 h 932597"/>
              <a:gd name="connsiteX1" fmla="*/ 8458200 w 8458200"/>
              <a:gd name="connsiteY1" fmla="*/ 0 h 932597"/>
              <a:gd name="connsiteX2" fmla="*/ 8458200 w 8458200"/>
              <a:gd name="connsiteY2" fmla="*/ 932597 h 932597"/>
              <a:gd name="connsiteX3" fmla="*/ 0 w 8458200"/>
              <a:gd name="connsiteY3" fmla="*/ 932597 h 932597"/>
              <a:gd name="connsiteX4" fmla="*/ 0 w 8458200"/>
              <a:gd name="connsiteY4" fmla="*/ 0 h 932597"/>
              <a:gd name="connsiteX0" fmla="*/ 0 w 8458200"/>
              <a:gd name="connsiteY0" fmla="*/ 0 h 932613"/>
              <a:gd name="connsiteX1" fmla="*/ 8458200 w 8458200"/>
              <a:gd name="connsiteY1" fmla="*/ 0 h 932613"/>
              <a:gd name="connsiteX2" fmla="*/ 8458200 w 8458200"/>
              <a:gd name="connsiteY2" fmla="*/ 932597 h 932613"/>
              <a:gd name="connsiteX3" fmla="*/ 0 w 8458200"/>
              <a:gd name="connsiteY3" fmla="*/ 932597 h 932613"/>
              <a:gd name="connsiteX4" fmla="*/ 0 w 8458200"/>
              <a:gd name="connsiteY4" fmla="*/ 0 h 932613"/>
              <a:gd name="connsiteX0" fmla="*/ 0 w 8458200"/>
              <a:gd name="connsiteY0" fmla="*/ 0 h 932613"/>
              <a:gd name="connsiteX1" fmla="*/ 8458200 w 8458200"/>
              <a:gd name="connsiteY1" fmla="*/ 0 h 932613"/>
              <a:gd name="connsiteX2" fmla="*/ 8458200 w 8458200"/>
              <a:gd name="connsiteY2" fmla="*/ 932597 h 932613"/>
              <a:gd name="connsiteX3" fmla="*/ 0 w 8458200"/>
              <a:gd name="connsiteY3" fmla="*/ 932597 h 932613"/>
              <a:gd name="connsiteX4" fmla="*/ 0 w 8458200"/>
              <a:gd name="connsiteY4" fmla="*/ 0 h 932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58200" h="932613">
                <a:moveTo>
                  <a:pt x="0" y="0"/>
                </a:moveTo>
                <a:lnTo>
                  <a:pt x="8458200" y="0"/>
                </a:lnTo>
                <a:lnTo>
                  <a:pt x="8458200" y="932597"/>
                </a:lnTo>
                <a:lnTo>
                  <a:pt x="0" y="932597"/>
                </a:lnTo>
                <a:cubicBezTo>
                  <a:pt x="14631" y="936285"/>
                  <a:pt x="0" y="310866"/>
                  <a:pt x="0" y="0"/>
                </a:cubicBezTo>
                <a:close/>
              </a:path>
            </a:pathLst>
          </a:cu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>
                <a:latin typeface="Garamond" panose="02020404030301010803" pitchFamily="18" charset="0"/>
              </a:rPr>
              <a:t>RDBMS vs. Hadoop vs. </a:t>
            </a:r>
            <a:r>
              <a:rPr lang="en-US" sz="4500" dirty="0" smtClean="0">
                <a:latin typeface="Garamond" panose="02020404030301010803" pitchFamily="18" charset="0"/>
              </a:rPr>
              <a:t>MPP</a:t>
            </a:r>
            <a:endParaRPr lang="en-US" sz="4500" dirty="0">
              <a:latin typeface="Garamond" panose="02020404030301010803" pitchFamily="18" charset="0"/>
            </a:endParaRPr>
          </a:p>
        </p:txBody>
      </p:sp>
      <p:cxnSp>
        <p:nvCxnSpPr>
          <p:cNvPr id="13" name="Straight Connector 12"/>
          <p:cNvCxnSpPr>
            <a:stCxn id="11" idx="3"/>
            <a:endCxn id="11" idx="2"/>
          </p:cNvCxnSpPr>
          <p:nvPr/>
        </p:nvCxnSpPr>
        <p:spPr>
          <a:xfrm>
            <a:off x="381000" y="1084997"/>
            <a:ext cx="8458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969407"/>
              </p:ext>
            </p:extLst>
          </p:nvPr>
        </p:nvGraphicFramePr>
        <p:xfrm>
          <a:off x="381000" y="1295400"/>
          <a:ext cx="7860957" cy="4339281"/>
        </p:xfrm>
        <a:graphic>
          <a:graphicData uri="http://schemas.openxmlformats.org/drawingml/2006/table">
            <a:tbl>
              <a:tblPr firstRow="1" bandRow="1"/>
              <a:tblGrid>
                <a:gridCol w="1643655"/>
                <a:gridCol w="2072434"/>
                <a:gridCol w="2143897"/>
                <a:gridCol w="2000971"/>
              </a:tblGrid>
              <a:tr h="3501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1400" dirty="0">
                        <a:latin typeface="+mj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 smtClean="0">
                          <a:latin typeface="+mj-lt"/>
                        </a:rPr>
                        <a:t>RDBMS</a:t>
                      </a:r>
                      <a:endParaRPr lang="en-US" sz="1400" dirty="0">
                        <a:latin typeface="+mj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 smtClean="0">
                          <a:latin typeface="+mj-lt"/>
                        </a:rPr>
                        <a:t>Hadoop</a:t>
                      </a:r>
                      <a:endParaRPr lang="en-US" sz="1400" dirty="0">
                        <a:latin typeface="+mj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 smtClean="0">
                          <a:latin typeface="+mj-lt"/>
                        </a:rPr>
                        <a:t>MPP</a:t>
                      </a:r>
                      <a:endParaRPr lang="en-US" sz="1400" dirty="0">
                        <a:latin typeface="+mj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/>
                    </a:solidFill>
                  </a:tcPr>
                </a:tc>
              </a:tr>
              <a:tr h="57548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+mj-lt"/>
                        </a:rPr>
                        <a:t>Data</a:t>
                      </a:r>
                      <a:r>
                        <a:rPr lang="en-US" sz="1400" b="1" baseline="0" dirty="0" smtClean="0">
                          <a:solidFill>
                            <a:srgbClr val="C00000"/>
                          </a:solidFill>
                          <a:latin typeface="+mj-lt"/>
                        </a:rPr>
                        <a:t> Size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b="0" dirty="0" smtClean="0">
                          <a:latin typeface="+mj-lt"/>
                        </a:rPr>
                        <a:t>Gigabytes to</a:t>
                      </a:r>
                      <a:r>
                        <a:rPr lang="en-US" sz="1400" b="0" baseline="0" dirty="0" smtClean="0">
                          <a:latin typeface="+mj-lt"/>
                        </a:rPr>
                        <a:t> </a:t>
                      </a:r>
                      <a:r>
                        <a:rPr lang="en-US" sz="1400" b="0" dirty="0" smtClean="0">
                          <a:latin typeface="+mj-lt"/>
                        </a:rPr>
                        <a:t>Terabytes</a:t>
                      </a:r>
                      <a:endParaRPr lang="en-US" sz="1400" b="0" dirty="0">
                        <a:latin typeface="+mj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b="0" dirty="0" smtClean="0">
                          <a:latin typeface="+mj-lt"/>
                        </a:rPr>
                        <a:t>Terabytes </a:t>
                      </a:r>
                      <a:r>
                        <a:rPr lang="en-US" sz="1400" b="0" baseline="0" dirty="0" smtClean="0">
                          <a:latin typeface="+mj-lt"/>
                        </a:rPr>
                        <a:t>to Hexabytes</a:t>
                      </a:r>
                      <a:endParaRPr lang="en-US" sz="1400" b="0" dirty="0">
                        <a:latin typeface="+mj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b="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Terabytes </a:t>
                      </a:r>
                      <a:r>
                        <a:rPr lang="en-US" sz="1400" b="0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to Hexabytes</a:t>
                      </a:r>
                      <a:endParaRPr lang="en-US" sz="1400" b="0" dirty="0">
                        <a:latin typeface="+mj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</a:tr>
              <a:tr h="33609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+mj-lt"/>
                        </a:rPr>
                        <a:t>Access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b="0" dirty="0" smtClean="0">
                          <a:latin typeface="+mj-lt"/>
                        </a:rPr>
                        <a:t>Interactive and Batch</a:t>
                      </a:r>
                      <a:endParaRPr lang="en-US" sz="1400" b="0" dirty="0">
                        <a:latin typeface="+mj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b="0" dirty="0" smtClean="0">
                          <a:latin typeface="+mj-lt"/>
                        </a:rPr>
                        <a:t>Batch (MapReduce)</a:t>
                      </a:r>
                      <a:endParaRPr lang="en-US" sz="1400" b="0" dirty="0">
                        <a:latin typeface="+mj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b="0" dirty="0" smtClean="0">
                          <a:latin typeface="+mj-lt"/>
                        </a:rPr>
                        <a:t>Batch</a:t>
                      </a:r>
                      <a:endParaRPr lang="en-US" sz="1400" b="0" dirty="0">
                        <a:latin typeface="+mj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</a:tr>
              <a:tr h="5822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+mj-lt"/>
                        </a:rPr>
                        <a:t>Updates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b="0" dirty="0" smtClean="0">
                          <a:latin typeface="+mj-lt"/>
                        </a:rPr>
                        <a:t>Read and write</a:t>
                      </a:r>
                      <a:r>
                        <a:rPr lang="en-US" sz="1400" b="0" baseline="0" dirty="0" smtClean="0">
                          <a:latin typeface="+mj-lt"/>
                        </a:rPr>
                        <a:t> many times</a:t>
                      </a:r>
                      <a:endParaRPr lang="en-US" sz="1400" b="0" dirty="0">
                        <a:latin typeface="+mj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b="0" dirty="0" smtClean="0">
                          <a:latin typeface="+mj-lt"/>
                        </a:rPr>
                        <a:t>Write</a:t>
                      </a:r>
                      <a:r>
                        <a:rPr lang="en-US" sz="1400" b="0" baseline="0" dirty="0" smtClean="0">
                          <a:latin typeface="+mj-lt"/>
                        </a:rPr>
                        <a:t> once, read many times</a:t>
                      </a:r>
                      <a:endParaRPr lang="en-US" sz="1400" b="0" dirty="0">
                        <a:latin typeface="+mj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Read and write</a:t>
                      </a:r>
                      <a:r>
                        <a:rPr lang="en-US" sz="1400" b="0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 many times</a:t>
                      </a:r>
                      <a:endParaRPr lang="en-US" sz="1400" b="0" kern="1200" dirty="0" smtClean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</a:tr>
              <a:tr h="33609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+mj-lt"/>
                        </a:rPr>
                        <a:t>Data Structure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b="0" dirty="0" smtClean="0">
                          <a:latin typeface="+mj-lt"/>
                        </a:rPr>
                        <a:t>Static Schema</a:t>
                      </a:r>
                      <a:endParaRPr lang="en-US" sz="1400" b="0" dirty="0">
                        <a:latin typeface="+mj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b="0" dirty="0" smtClean="0">
                          <a:latin typeface="+mj-lt"/>
                        </a:rPr>
                        <a:t>Dynamic</a:t>
                      </a:r>
                      <a:r>
                        <a:rPr lang="en-US" sz="1400" b="0" baseline="0" dirty="0" smtClean="0">
                          <a:latin typeface="+mj-lt"/>
                        </a:rPr>
                        <a:t> Schema</a:t>
                      </a:r>
                      <a:endParaRPr lang="en-US" sz="1400" b="0" dirty="0">
                        <a:latin typeface="+mj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b="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Static Schema</a:t>
                      </a:r>
                      <a:endParaRPr lang="en-US" sz="1400" b="0" dirty="0">
                        <a:latin typeface="+mj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</a:tr>
              <a:tr h="57548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+mj-lt"/>
                        </a:rPr>
                        <a:t>Data Type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b="0" dirty="0" smtClean="0">
                          <a:latin typeface="+mj-lt"/>
                        </a:rPr>
                        <a:t>Structured</a:t>
                      </a:r>
                      <a:endParaRPr lang="en-US" sz="1400" b="0" dirty="0">
                        <a:latin typeface="+mj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b="0" dirty="0" smtClean="0">
                          <a:latin typeface="+mj-lt"/>
                        </a:rPr>
                        <a:t>Un</a:t>
                      </a:r>
                      <a:r>
                        <a:rPr lang="en-US" sz="1400" b="0" baseline="0" dirty="0" smtClean="0">
                          <a:latin typeface="+mj-lt"/>
                        </a:rPr>
                        <a:t>structured/Semi-structured</a:t>
                      </a:r>
                      <a:endParaRPr lang="en-US" sz="1400" b="0" dirty="0">
                        <a:latin typeface="+mj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b="0" dirty="0" smtClean="0">
                          <a:latin typeface="+mj-lt"/>
                        </a:rPr>
                        <a:t>Structured</a:t>
                      </a:r>
                      <a:endParaRPr lang="en-US" sz="1400" b="0" dirty="0">
                        <a:latin typeface="+mj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</a:tr>
              <a:tr h="33609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+mj-lt"/>
                        </a:rPr>
                        <a:t>Data</a:t>
                      </a:r>
                      <a:r>
                        <a:rPr lang="en-US" sz="1400" b="1" baseline="0" dirty="0" smtClean="0">
                          <a:solidFill>
                            <a:srgbClr val="C00000"/>
                          </a:solidFill>
                          <a:latin typeface="+mj-lt"/>
                        </a:rPr>
                        <a:t> Integrity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b="0" dirty="0" smtClean="0">
                          <a:latin typeface="+mj-lt"/>
                        </a:rPr>
                        <a:t>High (ACID)</a:t>
                      </a:r>
                      <a:endParaRPr lang="en-US" sz="1400" b="0" dirty="0">
                        <a:latin typeface="+mj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b="0" dirty="0" smtClean="0">
                          <a:latin typeface="+mj-lt"/>
                        </a:rPr>
                        <a:t>Low (BASE)</a:t>
                      </a:r>
                      <a:endParaRPr lang="en-US" sz="1400" b="0" dirty="0">
                        <a:latin typeface="+mj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b="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High (ACID)</a:t>
                      </a:r>
                      <a:endParaRPr lang="en-US" sz="1400" b="0" dirty="0">
                        <a:latin typeface="+mj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</a:tr>
              <a:tr h="33609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+mj-lt"/>
                        </a:rPr>
                        <a:t>Scaling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b="0" dirty="0" smtClean="0">
                          <a:latin typeface="+mj-lt"/>
                        </a:rPr>
                        <a:t>Non-linear</a:t>
                      </a:r>
                      <a:endParaRPr lang="en-US" sz="1400" b="0" dirty="0">
                        <a:latin typeface="+mj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b="0" dirty="0" smtClean="0">
                          <a:latin typeface="+mj-lt"/>
                        </a:rPr>
                        <a:t>Linear</a:t>
                      </a:r>
                      <a:endParaRPr lang="en-US" sz="1400" b="0" dirty="0">
                        <a:latin typeface="+mj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Non-linear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</a:tr>
              <a:tr h="57548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+mj-lt"/>
                        </a:rPr>
                        <a:t>Support for Joins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b="0" dirty="0" smtClean="0">
                          <a:latin typeface="+mj-lt"/>
                        </a:rPr>
                        <a:t>Fully supported</a:t>
                      </a:r>
                      <a:endParaRPr lang="en-US" sz="1400" b="0" dirty="0">
                        <a:latin typeface="+mj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b="0" dirty="0" smtClean="0">
                          <a:latin typeface="+mj-lt"/>
                        </a:rPr>
                        <a:t>Limited Support</a:t>
                      </a:r>
                      <a:endParaRPr lang="en-US" sz="1400" b="0" dirty="0">
                        <a:latin typeface="+mj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b="0" dirty="0" smtClean="0">
                          <a:latin typeface="+mj-lt"/>
                        </a:rPr>
                        <a:t>Fully supported</a:t>
                      </a:r>
                      <a:endParaRPr lang="en-US" sz="1400" b="0" dirty="0">
                        <a:latin typeface="+mj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20000"/>
                      </a:srgbClr>
                    </a:solidFill>
                  </a:tcPr>
                </a:tc>
              </a:tr>
              <a:tr h="33609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+mj-lt"/>
                        </a:rPr>
                        <a:t>Cost ($)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b="0" dirty="0" smtClean="0">
                          <a:latin typeface="+mj-lt"/>
                        </a:rPr>
                        <a:t>Medium</a:t>
                      </a:r>
                      <a:r>
                        <a:rPr lang="en-US" sz="1400" b="0" baseline="0" dirty="0" smtClean="0">
                          <a:latin typeface="+mj-lt"/>
                        </a:rPr>
                        <a:t> to high</a:t>
                      </a:r>
                      <a:endParaRPr lang="en-US" sz="1400" b="0" dirty="0">
                        <a:latin typeface="+mj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b="0" dirty="0" smtClean="0">
                          <a:latin typeface="+mj-lt"/>
                        </a:rPr>
                        <a:t>Low</a:t>
                      </a:r>
                      <a:endParaRPr lang="en-US" sz="1400" b="0" dirty="0">
                        <a:latin typeface="+mj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b="0" dirty="0" smtClean="0">
                          <a:latin typeface="+mj-lt"/>
                        </a:rPr>
                        <a:t>High to very high</a:t>
                      </a:r>
                      <a:endParaRPr lang="en-US" sz="1400" b="0" dirty="0">
                        <a:latin typeface="+mj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ADE4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80999" y="5707734"/>
            <a:ext cx="52551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Source: en.wikipedia.org/wiki/Greenplum; www.hadoop.apache.org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61038" y="6504368"/>
            <a:ext cx="330337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Copyright 2016 Bloomberg L.P.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6273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BA12D-9255-4430-B91A-21F65641110E}" type="slidenum">
              <a:rPr lang="en-US" smtClean="0"/>
              <a:t>33</a:t>
            </a:fld>
            <a:endParaRPr lang="en-US"/>
          </a:p>
        </p:txBody>
      </p:sp>
      <p:pic>
        <p:nvPicPr>
          <p:cNvPr id="19458" name="Picture 2" descr="F:\Joy\Data Warehouse\Presentation\images\challang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66801"/>
            <a:ext cx="7086600" cy="403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361038" y="6504368"/>
            <a:ext cx="330337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Copyright 2016 Bloomberg L.P.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4465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BA12D-9255-4430-B91A-21F65641110E}" type="slidenum">
              <a:rPr lang="en-US" smtClean="0"/>
              <a:t>34</a:t>
            </a:fld>
            <a:endParaRPr lang="en-US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81000" y="152400"/>
            <a:ext cx="8458200" cy="932613"/>
          </a:xfrm>
          <a:custGeom>
            <a:avLst/>
            <a:gdLst>
              <a:gd name="connsiteX0" fmla="*/ 0 w 8458200"/>
              <a:gd name="connsiteY0" fmla="*/ 0 h 932597"/>
              <a:gd name="connsiteX1" fmla="*/ 8458200 w 8458200"/>
              <a:gd name="connsiteY1" fmla="*/ 0 h 932597"/>
              <a:gd name="connsiteX2" fmla="*/ 8458200 w 8458200"/>
              <a:gd name="connsiteY2" fmla="*/ 932597 h 932597"/>
              <a:gd name="connsiteX3" fmla="*/ 0 w 8458200"/>
              <a:gd name="connsiteY3" fmla="*/ 932597 h 932597"/>
              <a:gd name="connsiteX4" fmla="*/ 0 w 8458200"/>
              <a:gd name="connsiteY4" fmla="*/ 0 h 932597"/>
              <a:gd name="connsiteX0" fmla="*/ 0 w 8458200"/>
              <a:gd name="connsiteY0" fmla="*/ 0 h 932613"/>
              <a:gd name="connsiteX1" fmla="*/ 8458200 w 8458200"/>
              <a:gd name="connsiteY1" fmla="*/ 0 h 932613"/>
              <a:gd name="connsiteX2" fmla="*/ 8458200 w 8458200"/>
              <a:gd name="connsiteY2" fmla="*/ 932597 h 932613"/>
              <a:gd name="connsiteX3" fmla="*/ 0 w 8458200"/>
              <a:gd name="connsiteY3" fmla="*/ 932597 h 932613"/>
              <a:gd name="connsiteX4" fmla="*/ 0 w 8458200"/>
              <a:gd name="connsiteY4" fmla="*/ 0 h 932613"/>
              <a:gd name="connsiteX0" fmla="*/ 0 w 8458200"/>
              <a:gd name="connsiteY0" fmla="*/ 0 h 932613"/>
              <a:gd name="connsiteX1" fmla="*/ 8458200 w 8458200"/>
              <a:gd name="connsiteY1" fmla="*/ 0 h 932613"/>
              <a:gd name="connsiteX2" fmla="*/ 8458200 w 8458200"/>
              <a:gd name="connsiteY2" fmla="*/ 932597 h 932613"/>
              <a:gd name="connsiteX3" fmla="*/ 0 w 8458200"/>
              <a:gd name="connsiteY3" fmla="*/ 932597 h 932613"/>
              <a:gd name="connsiteX4" fmla="*/ 0 w 8458200"/>
              <a:gd name="connsiteY4" fmla="*/ 0 h 932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58200" h="932613">
                <a:moveTo>
                  <a:pt x="0" y="0"/>
                </a:moveTo>
                <a:lnTo>
                  <a:pt x="8458200" y="0"/>
                </a:lnTo>
                <a:lnTo>
                  <a:pt x="8458200" y="932597"/>
                </a:lnTo>
                <a:lnTo>
                  <a:pt x="0" y="932597"/>
                </a:lnTo>
                <a:cubicBezTo>
                  <a:pt x="14631" y="936285"/>
                  <a:pt x="0" y="310866"/>
                  <a:pt x="0" y="0"/>
                </a:cubicBezTo>
                <a:close/>
              </a:path>
            </a:pathLst>
          </a:cu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>
                <a:latin typeface="Garamond" panose="02020404030301010803" pitchFamily="18" charset="0"/>
              </a:rPr>
              <a:t>Challenges</a:t>
            </a:r>
            <a:endParaRPr lang="en-US" sz="4500" dirty="0">
              <a:latin typeface="Garamond" panose="02020404030301010803" pitchFamily="18" charset="0"/>
            </a:endParaRPr>
          </a:p>
        </p:txBody>
      </p:sp>
      <p:cxnSp>
        <p:nvCxnSpPr>
          <p:cNvPr id="13" name="Straight Connector 12"/>
          <p:cNvCxnSpPr>
            <a:stCxn id="11" idx="3"/>
            <a:endCxn id="11" idx="2"/>
          </p:cNvCxnSpPr>
          <p:nvPr/>
        </p:nvCxnSpPr>
        <p:spPr>
          <a:xfrm>
            <a:off x="381000" y="1084997"/>
            <a:ext cx="8458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381000" y="1752600"/>
            <a:ext cx="8305800" cy="3431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rgbClr val="C00000"/>
                </a:solidFill>
              </a:rPr>
              <a:t>Data Security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en-US" sz="500" dirty="0" smtClean="0">
              <a:solidFill>
                <a:srgbClr val="C00000"/>
              </a:solidFill>
            </a:endParaRPr>
          </a:p>
          <a:p>
            <a:pPr marL="457200" lvl="0" indent="-457200"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rgbClr val="C00000"/>
                </a:solidFill>
              </a:rPr>
              <a:t>Data reliability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en-US" sz="500" dirty="0" smtClean="0">
              <a:solidFill>
                <a:srgbClr val="C00000"/>
              </a:solidFill>
            </a:endParaRPr>
          </a:p>
          <a:p>
            <a:pPr marL="457200" lvl="0" indent="-457200"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rgbClr val="C00000"/>
                </a:solidFill>
              </a:rPr>
              <a:t>Scalability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en-US" sz="500" dirty="0" smtClean="0">
              <a:solidFill>
                <a:srgbClr val="C00000"/>
              </a:solidFill>
            </a:endParaRPr>
          </a:p>
          <a:p>
            <a:pPr marL="457200" lvl="0" indent="-457200"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rgbClr val="C00000"/>
                </a:solidFill>
              </a:rPr>
              <a:t>Volume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en-US" sz="500" dirty="0" smtClean="0">
              <a:solidFill>
                <a:srgbClr val="C00000"/>
              </a:solidFill>
            </a:endParaRPr>
          </a:p>
          <a:p>
            <a:pPr marL="457200" lvl="0" indent="-457200"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rgbClr val="C00000"/>
                </a:solidFill>
              </a:rPr>
              <a:t>Data Validation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en-US" sz="500" dirty="0" smtClean="0">
              <a:solidFill>
                <a:srgbClr val="C00000"/>
              </a:solidFill>
            </a:endParaRPr>
          </a:p>
          <a:p>
            <a:pPr marL="457200" lvl="0" indent="-457200"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rgbClr val="C00000"/>
                </a:solidFill>
              </a:rPr>
              <a:t>Data Lineage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3361038" y="6504368"/>
            <a:ext cx="330337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Copyright 2016 Bloomberg L.P.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6641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BA12D-9255-4430-B91A-21F65641110E}" type="slidenum">
              <a:rPr lang="en-US" smtClean="0"/>
              <a:t>35</a:t>
            </a:fld>
            <a:endParaRPr lang="en-US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81000" y="152400"/>
            <a:ext cx="8458200" cy="932613"/>
          </a:xfrm>
          <a:custGeom>
            <a:avLst/>
            <a:gdLst>
              <a:gd name="connsiteX0" fmla="*/ 0 w 8458200"/>
              <a:gd name="connsiteY0" fmla="*/ 0 h 932597"/>
              <a:gd name="connsiteX1" fmla="*/ 8458200 w 8458200"/>
              <a:gd name="connsiteY1" fmla="*/ 0 h 932597"/>
              <a:gd name="connsiteX2" fmla="*/ 8458200 w 8458200"/>
              <a:gd name="connsiteY2" fmla="*/ 932597 h 932597"/>
              <a:gd name="connsiteX3" fmla="*/ 0 w 8458200"/>
              <a:gd name="connsiteY3" fmla="*/ 932597 h 932597"/>
              <a:gd name="connsiteX4" fmla="*/ 0 w 8458200"/>
              <a:gd name="connsiteY4" fmla="*/ 0 h 932597"/>
              <a:gd name="connsiteX0" fmla="*/ 0 w 8458200"/>
              <a:gd name="connsiteY0" fmla="*/ 0 h 932613"/>
              <a:gd name="connsiteX1" fmla="*/ 8458200 w 8458200"/>
              <a:gd name="connsiteY1" fmla="*/ 0 h 932613"/>
              <a:gd name="connsiteX2" fmla="*/ 8458200 w 8458200"/>
              <a:gd name="connsiteY2" fmla="*/ 932597 h 932613"/>
              <a:gd name="connsiteX3" fmla="*/ 0 w 8458200"/>
              <a:gd name="connsiteY3" fmla="*/ 932597 h 932613"/>
              <a:gd name="connsiteX4" fmla="*/ 0 w 8458200"/>
              <a:gd name="connsiteY4" fmla="*/ 0 h 932613"/>
              <a:gd name="connsiteX0" fmla="*/ 0 w 8458200"/>
              <a:gd name="connsiteY0" fmla="*/ 0 h 932613"/>
              <a:gd name="connsiteX1" fmla="*/ 8458200 w 8458200"/>
              <a:gd name="connsiteY1" fmla="*/ 0 h 932613"/>
              <a:gd name="connsiteX2" fmla="*/ 8458200 w 8458200"/>
              <a:gd name="connsiteY2" fmla="*/ 932597 h 932613"/>
              <a:gd name="connsiteX3" fmla="*/ 0 w 8458200"/>
              <a:gd name="connsiteY3" fmla="*/ 932597 h 932613"/>
              <a:gd name="connsiteX4" fmla="*/ 0 w 8458200"/>
              <a:gd name="connsiteY4" fmla="*/ 0 h 932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58200" h="932613">
                <a:moveTo>
                  <a:pt x="0" y="0"/>
                </a:moveTo>
                <a:lnTo>
                  <a:pt x="8458200" y="0"/>
                </a:lnTo>
                <a:lnTo>
                  <a:pt x="8458200" y="932597"/>
                </a:lnTo>
                <a:lnTo>
                  <a:pt x="0" y="932597"/>
                </a:lnTo>
                <a:cubicBezTo>
                  <a:pt x="14631" y="936285"/>
                  <a:pt x="0" y="310866"/>
                  <a:pt x="0" y="0"/>
                </a:cubicBezTo>
                <a:close/>
              </a:path>
            </a:pathLst>
          </a:cu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>
                <a:latin typeface="Garamond" panose="02020404030301010803" pitchFamily="18" charset="0"/>
              </a:rPr>
              <a:t>Data Validation? </a:t>
            </a:r>
            <a:endParaRPr lang="en-US" sz="4500" dirty="0">
              <a:latin typeface="Garamond" panose="02020404030301010803" pitchFamily="18" charset="0"/>
            </a:endParaRPr>
          </a:p>
        </p:txBody>
      </p:sp>
      <p:cxnSp>
        <p:nvCxnSpPr>
          <p:cNvPr id="13" name="Straight Connector 12"/>
          <p:cNvCxnSpPr>
            <a:stCxn id="11" idx="3"/>
            <a:endCxn id="11" idx="2"/>
          </p:cNvCxnSpPr>
          <p:nvPr/>
        </p:nvCxnSpPr>
        <p:spPr>
          <a:xfrm>
            <a:off x="381000" y="1084997"/>
            <a:ext cx="8458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be 4"/>
          <p:cNvSpPr/>
          <p:nvPr/>
        </p:nvSpPr>
        <p:spPr>
          <a:xfrm>
            <a:off x="457200" y="2819400"/>
            <a:ext cx="2286000" cy="2743200"/>
          </a:xfrm>
          <a:prstGeom prst="cube">
            <a:avLst>
              <a:gd name="adj" fmla="val 90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050" b="1" dirty="0" smtClean="0"/>
              <a:t>Gateway Machines</a:t>
            </a:r>
            <a:endParaRPr lang="en-US" sz="1050" b="1" dirty="0"/>
          </a:p>
        </p:txBody>
      </p:sp>
      <p:sp>
        <p:nvSpPr>
          <p:cNvPr id="6" name="Cube 5"/>
          <p:cNvSpPr/>
          <p:nvPr/>
        </p:nvSpPr>
        <p:spPr>
          <a:xfrm>
            <a:off x="5295900" y="2819400"/>
            <a:ext cx="2628900" cy="2743200"/>
          </a:xfrm>
          <a:prstGeom prst="cube">
            <a:avLst>
              <a:gd name="adj" fmla="val 80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dirty="0" smtClean="0"/>
              <a:t>Hadoop Cluster</a:t>
            </a:r>
            <a:endParaRPr lang="en-US" sz="1200" b="1" dirty="0"/>
          </a:p>
        </p:txBody>
      </p:sp>
      <p:sp>
        <p:nvSpPr>
          <p:cNvPr id="7" name="Flowchart: Multidocument 6"/>
          <p:cNvSpPr/>
          <p:nvPr/>
        </p:nvSpPr>
        <p:spPr>
          <a:xfrm>
            <a:off x="509726" y="3962400"/>
            <a:ext cx="762000" cy="762000"/>
          </a:xfrm>
          <a:prstGeom prst="flowChartMultidocumen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200" dirty="0" smtClean="0"/>
              <a:t>Log files</a:t>
            </a:r>
            <a:endParaRPr lang="en-US" sz="1200" dirty="0"/>
          </a:p>
        </p:txBody>
      </p:sp>
      <p:sp>
        <p:nvSpPr>
          <p:cNvPr id="8" name="Flowchart: Magnetic Disk 7"/>
          <p:cNvSpPr/>
          <p:nvPr/>
        </p:nvSpPr>
        <p:spPr>
          <a:xfrm>
            <a:off x="1600200" y="3048001"/>
            <a:ext cx="885548" cy="388632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 smtClean="0"/>
              <a:t>Local Storage</a:t>
            </a:r>
            <a:endParaRPr lang="en-US" sz="1000" b="1" dirty="0"/>
          </a:p>
        </p:txBody>
      </p:sp>
      <p:sp>
        <p:nvSpPr>
          <p:cNvPr id="9" name="Donut 8"/>
          <p:cNvSpPr/>
          <p:nvPr/>
        </p:nvSpPr>
        <p:spPr>
          <a:xfrm>
            <a:off x="1447800" y="4419600"/>
            <a:ext cx="990600" cy="771617"/>
          </a:xfrm>
          <a:prstGeom prst="donut">
            <a:avLst>
              <a:gd name="adj" fmla="val 15854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Process Files</a:t>
            </a:r>
            <a:endParaRPr lang="en-US" sz="12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Donut 9"/>
          <p:cNvSpPr/>
          <p:nvPr/>
        </p:nvSpPr>
        <p:spPr>
          <a:xfrm>
            <a:off x="6019800" y="4515959"/>
            <a:ext cx="990600" cy="771617"/>
          </a:xfrm>
          <a:prstGeom prst="donut">
            <a:avLst>
              <a:gd name="adj" fmla="val 15854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Process Files</a:t>
            </a:r>
          </a:p>
        </p:txBody>
      </p:sp>
      <p:sp>
        <p:nvSpPr>
          <p:cNvPr id="12" name="Flowchart: Magnetic Disk 11"/>
          <p:cNvSpPr/>
          <p:nvPr/>
        </p:nvSpPr>
        <p:spPr>
          <a:xfrm>
            <a:off x="5398386" y="4126341"/>
            <a:ext cx="694862" cy="520083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 smtClean="0"/>
              <a:t>Raw Files</a:t>
            </a:r>
            <a:endParaRPr lang="en-US" sz="1000" b="1" dirty="0"/>
          </a:p>
        </p:txBody>
      </p:sp>
      <p:sp>
        <p:nvSpPr>
          <p:cNvPr id="14" name="Flowchart: Magnetic Disk 13"/>
          <p:cNvSpPr/>
          <p:nvPr/>
        </p:nvSpPr>
        <p:spPr>
          <a:xfrm>
            <a:off x="6893626" y="4092791"/>
            <a:ext cx="712514" cy="501218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 smtClean="0"/>
              <a:t>Avro Files</a:t>
            </a:r>
            <a:endParaRPr lang="en-US" sz="1000" b="1" dirty="0"/>
          </a:p>
        </p:txBody>
      </p:sp>
      <p:sp>
        <p:nvSpPr>
          <p:cNvPr id="15" name="Right Arrow 14"/>
          <p:cNvSpPr/>
          <p:nvPr/>
        </p:nvSpPr>
        <p:spPr>
          <a:xfrm rot="21247973">
            <a:off x="2351416" y="4504769"/>
            <a:ext cx="3132602" cy="2071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Bent Arrow 15"/>
          <p:cNvSpPr/>
          <p:nvPr/>
        </p:nvSpPr>
        <p:spPr>
          <a:xfrm rot="5400000">
            <a:off x="1308939" y="4052139"/>
            <a:ext cx="353922" cy="685800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 rot="2515164">
            <a:off x="5983212" y="4545779"/>
            <a:ext cx="232693" cy="1565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9188926">
            <a:off x="6866465" y="4509162"/>
            <a:ext cx="283399" cy="19834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endCxn id="8" idx="3"/>
          </p:cNvCxnSpPr>
          <p:nvPr/>
        </p:nvCxnSpPr>
        <p:spPr>
          <a:xfrm flipV="1">
            <a:off x="2039645" y="3436633"/>
            <a:ext cx="3329" cy="11353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Horizontal Scroll 19"/>
          <p:cNvSpPr/>
          <p:nvPr/>
        </p:nvSpPr>
        <p:spPr>
          <a:xfrm>
            <a:off x="1638023" y="3745341"/>
            <a:ext cx="781050" cy="381000"/>
          </a:xfrm>
          <a:prstGeom prst="horizontalScroll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/>
              <a:t>Collect Statistics</a:t>
            </a:r>
            <a:endParaRPr lang="en-US" sz="1000" b="1" dirty="0"/>
          </a:p>
        </p:txBody>
      </p:sp>
      <p:sp>
        <p:nvSpPr>
          <p:cNvPr id="21" name="Flowchart: Magnetic Disk 20"/>
          <p:cNvSpPr/>
          <p:nvPr/>
        </p:nvSpPr>
        <p:spPr>
          <a:xfrm>
            <a:off x="5980798" y="3074073"/>
            <a:ext cx="1029602" cy="362559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 smtClean="0"/>
              <a:t>HDFS Storage</a:t>
            </a:r>
            <a:endParaRPr lang="en-US" sz="1000" b="1" dirty="0"/>
          </a:p>
        </p:txBody>
      </p:sp>
      <p:cxnSp>
        <p:nvCxnSpPr>
          <p:cNvPr id="22" name="Straight Arrow Connector 21"/>
          <p:cNvCxnSpPr>
            <a:endCxn id="21" idx="3"/>
          </p:cNvCxnSpPr>
          <p:nvPr/>
        </p:nvCxnSpPr>
        <p:spPr>
          <a:xfrm flipH="1" flipV="1">
            <a:off x="6495599" y="3436632"/>
            <a:ext cx="844" cy="108290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Horizontal Scroll 22"/>
          <p:cNvSpPr/>
          <p:nvPr/>
        </p:nvSpPr>
        <p:spPr>
          <a:xfrm>
            <a:off x="5638800" y="3657599"/>
            <a:ext cx="1541609" cy="435191"/>
          </a:xfrm>
          <a:prstGeom prst="horizontalScroll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/>
              <a:t>Collect (Statistics + </a:t>
            </a:r>
          </a:p>
          <a:p>
            <a:pPr algn="ctr"/>
            <a:r>
              <a:rPr lang="en-US" sz="1000" b="1" dirty="0" smtClean="0"/>
              <a:t>rule based exceptions)</a:t>
            </a:r>
            <a:endParaRPr lang="en-US" sz="1000" b="1" dirty="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2461820" y="3276600"/>
            <a:ext cx="3595178" cy="3181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5" name="Picture 2" descr="F:\Joy\Data Warehouse\Images\Firewall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712" y="2667000"/>
            <a:ext cx="1165287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3733800" y="3156011"/>
            <a:ext cx="525610" cy="3048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Sync</a:t>
            </a:r>
            <a:endParaRPr lang="en-US" sz="1200" dirty="0"/>
          </a:p>
        </p:txBody>
      </p:sp>
      <p:sp>
        <p:nvSpPr>
          <p:cNvPr id="27" name="Rectangle 26"/>
          <p:cNvSpPr/>
          <p:nvPr/>
        </p:nvSpPr>
        <p:spPr>
          <a:xfrm rot="21145476">
            <a:off x="3690431" y="4424978"/>
            <a:ext cx="694253" cy="3048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Upload</a:t>
            </a:r>
            <a:endParaRPr lang="en-US" sz="1200" b="1" dirty="0"/>
          </a:p>
        </p:txBody>
      </p:sp>
      <p:cxnSp>
        <p:nvCxnSpPr>
          <p:cNvPr id="28" name="Straight Connector 27"/>
          <p:cNvCxnSpPr>
            <a:endCxn id="8" idx="1"/>
          </p:cNvCxnSpPr>
          <p:nvPr/>
        </p:nvCxnSpPr>
        <p:spPr>
          <a:xfrm>
            <a:off x="2039645" y="1981200"/>
            <a:ext cx="3329" cy="106680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496443" y="2007272"/>
            <a:ext cx="3329" cy="106680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042974" y="2286000"/>
            <a:ext cx="445679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513511" y="2133600"/>
            <a:ext cx="1782389" cy="3048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Calculate Delta</a:t>
            </a:r>
            <a:endParaRPr lang="en-US" sz="1200" b="1" dirty="0"/>
          </a:p>
        </p:txBody>
      </p:sp>
      <p:sp>
        <p:nvSpPr>
          <p:cNvPr id="32" name="Rounded Rectangular Callout 31"/>
          <p:cNvSpPr/>
          <p:nvPr/>
        </p:nvSpPr>
        <p:spPr>
          <a:xfrm>
            <a:off x="6820384" y="1714500"/>
            <a:ext cx="2057400" cy="533400"/>
          </a:xfrm>
          <a:prstGeom prst="wedgeRoundRectCallout">
            <a:avLst>
              <a:gd name="adj1" fmla="val -55353"/>
              <a:gd name="adj2" fmla="val 233929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Compare Real-time Statistics with Historical data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3361038" y="6504368"/>
            <a:ext cx="330337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Copyright 2016 Bloomberg L.P.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0137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BA12D-9255-4430-B91A-21F65641110E}" type="slidenum">
              <a:rPr lang="en-US" smtClean="0"/>
              <a:t>36</a:t>
            </a:fld>
            <a:endParaRPr lang="en-US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81000" y="152400"/>
            <a:ext cx="8458200" cy="932613"/>
          </a:xfrm>
          <a:custGeom>
            <a:avLst/>
            <a:gdLst>
              <a:gd name="connsiteX0" fmla="*/ 0 w 8458200"/>
              <a:gd name="connsiteY0" fmla="*/ 0 h 932597"/>
              <a:gd name="connsiteX1" fmla="*/ 8458200 w 8458200"/>
              <a:gd name="connsiteY1" fmla="*/ 0 h 932597"/>
              <a:gd name="connsiteX2" fmla="*/ 8458200 w 8458200"/>
              <a:gd name="connsiteY2" fmla="*/ 932597 h 932597"/>
              <a:gd name="connsiteX3" fmla="*/ 0 w 8458200"/>
              <a:gd name="connsiteY3" fmla="*/ 932597 h 932597"/>
              <a:gd name="connsiteX4" fmla="*/ 0 w 8458200"/>
              <a:gd name="connsiteY4" fmla="*/ 0 h 932597"/>
              <a:gd name="connsiteX0" fmla="*/ 0 w 8458200"/>
              <a:gd name="connsiteY0" fmla="*/ 0 h 932613"/>
              <a:gd name="connsiteX1" fmla="*/ 8458200 w 8458200"/>
              <a:gd name="connsiteY1" fmla="*/ 0 h 932613"/>
              <a:gd name="connsiteX2" fmla="*/ 8458200 w 8458200"/>
              <a:gd name="connsiteY2" fmla="*/ 932597 h 932613"/>
              <a:gd name="connsiteX3" fmla="*/ 0 w 8458200"/>
              <a:gd name="connsiteY3" fmla="*/ 932597 h 932613"/>
              <a:gd name="connsiteX4" fmla="*/ 0 w 8458200"/>
              <a:gd name="connsiteY4" fmla="*/ 0 h 932613"/>
              <a:gd name="connsiteX0" fmla="*/ 0 w 8458200"/>
              <a:gd name="connsiteY0" fmla="*/ 0 h 932613"/>
              <a:gd name="connsiteX1" fmla="*/ 8458200 w 8458200"/>
              <a:gd name="connsiteY1" fmla="*/ 0 h 932613"/>
              <a:gd name="connsiteX2" fmla="*/ 8458200 w 8458200"/>
              <a:gd name="connsiteY2" fmla="*/ 932597 h 932613"/>
              <a:gd name="connsiteX3" fmla="*/ 0 w 8458200"/>
              <a:gd name="connsiteY3" fmla="*/ 932597 h 932613"/>
              <a:gd name="connsiteX4" fmla="*/ 0 w 8458200"/>
              <a:gd name="connsiteY4" fmla="*/ 0 h 932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58200" h="932613">
                <a:moveTo>
                  <a:pt x="0" y="0"/>
                </a:moveTo>
                <a:lnTo>
                  <a:pt x="8458200" y="0"/>
                </a:lnTo>
                <a:lnTo>
                  <a:pt x="8458200" y="932597"/>
                </a:lnTo>
                <a:lnTo>
                  <a:pt x="0" y="932597"/>
                </a:lnTo>
                <a:cubicBezTo>
                  <a:pt x="14631" y="936285"/>
                  <a:pt x="0" y="310866"/>
                  <a:pt x="0" y="0"/>
                </a:cubicBezTo>
                <a:close/>
              </a:path>
            </a:pathLst>
          </a:cu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>
                <a:latin typeface="Garamond" panose="02020404030301010803" pitchFamily="18" charset="0"/>
              </a:rPr>
              <a:t>Meta Data Management </a:t>
            </a:r>
            <a:endParaRPr lang="en-US" sz="4500" dirty="0">
              <a:latin typeface="Garamond" panose="02020404030301010803" pitchFamily="18" charset="0"/>
            </a:endParaRPr>
          </a:p>
        </p:txBody>
      </p:sp>
      <p:cxnSp>
        <p:nvCxnSpPr>
          <p:cNvPr id="13" name="Straight Connector 12"/>
          <p:cNvCxnSpPr>
            <a:stCxn id="11" idx="3"/>
            <a:endCxn id="11" idx="2"/>
          </p:cNvCxnSpPr>
          <p:nvPr/>
        </p:nvCxnSpPr>
        <p:spPr>
          <a:xfrm>
            <a:off x="381000" y="1084997"/>
            <a:ext cx="8458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49" y="1219200"/>
            <a:ext cx="6635397" cy="4575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361038" y="6504368"/>
            <a:ext cx="330337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Copyright 2016 Bloomberg L.P.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4803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BA12D-9255-4430-B91A-21F65641110E}" type="slidenum">
              <a:rPr lang="en-US" smtClean="0"/>
              <a:t>37</a:t>
            </a:fld>
            <a:endParaRPr lang="en-US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81000" y="152400"/>
            <a:ext cx="8458200" cy="932613"/>
          </a:xfrm>
          <a:custGeom>
            <a:avLst/>
            <a:gdLst>
              <a:gd name="connsiteX0" fmla="*/ 0 w 8458200"/>
              <a:gd name="connsiteY0" fmla="*/ 0 h 932597"/>
              <a:gd name="connsiteX1" fmla="*/ 8458200 w 8458200"/>
              <a:gd name="connsiteY1" fmla="*/ 0 h 932597"/>
              <a:gd name="connsiteX2" fmla="*/ 8458200 w 8458200"/>
              <a:gd name="connsiteY2" fmla="*/ 932597 h 932597"/>
              <a:gd name="connsiteX3" fmla="*/ 0 w 8458200"/>
              <a:gd name="connsiteY3" fmla="*/ 932597 h 932597"/>
              <a:gd name="connsiteX4" fmla="*/ 0 w 8458200"/>
              <a:gd name="connsiteY4" fmla="*/ 0 h 932597"/>
              <a:gd name="connsiteX0" fmla="*/ 0 w 8458200"/>
              <a:gd name="connsiteY0" fmla="*/ 0 h 932613"/>
              <a:gd name="connsiteX1" fmla="*/ 8458200 w 8458200"/>
              <a:gd name="connsiteY1" fmla="*/ 0 h 932613"/>
              <a:gd name="connsiteX2" fmla="*/ 8458200 w 8458200"/>
              <a:gd name="connsiteY2" fmla="*/ 932597 h 932613"/>
              <a:gd name="connsiteX3" fmla="*/ 0 w 8458200"/>
              <a:gd name="connsiteY3" fmla="*/ 932597 h 932613"/>
              <a:gd name="connsiteX4" fmla="*/ 0 w 8458200"/>
              <a:gd name="connsiteY4" fmla="*/ 0 h 932613"/>
              <a:gd name="connsiteX0" fmla="*/ 0 w 8458200"/>
              <a:gd name="connsiteY0" fmla="*/ 0 h 932613"/>
              <a:gd name="connsiteX1" fmla="*/ 8458200 w 8458200"/>
              <a:gd name="connsiteY1" fmla="*/ 0 h 932613"/>
              <a:gd name="connsiteX2" fmla="*/ 8458200 w 8458200"/>
              <a:gd name="connsiteY2" fmla="*/ 932597 h 932613"/>
              <a:gd name="connsiteX3" fmla="*/ 0 w 8458200"/>
              <a:gd name="connsiteY3" fmla="*/ 932597 h 932613"/>
              <a:gd name="connsiteX4" fmla="*/ 0 w 8458200"/>
              <a:gd name="connsiteY4" fmla="*/ 0 h 932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58200" h="932613">
                <a:moveTo>
                  <a:pt x="0" y="0"/>
                </a:moveTo>
                <a:lnTo>
                  <a:pt x="8458200" y="0"/>
                </a:lnTo>
                <a:lnTo>
                  <a:pt x="8458200" y="932597"/>
                </a:lnTo>
                <a:lnTo>
                  <a:pt x="0" y="932597"/>
                </a:lnTo>
                <a:cubicBezTo>
                  <a:pt x="14631" y="936285"/>
                  <a:pt x="0" y="310866"/>
                  <a:pt x="0" y="0"/>
                </a:cubicBezTo>
                <a:close/>
              </a:path>
            </a:pathLst>
          </a:cu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>
                <a:latin typeface="Garamond" panose="02020404030301010803" pitchFamily="18" charset="0"/>
              </a:rPr>
              <a:t>Meta Data Management </a:t>
            </a:r>
          </a:p>
        </p:txBody>
      </p:sp>
      <p:cxnSp>
        <p:nvCxnSpPr>
          <p:cNvPr id="13" name="Straight Connector 12"/>
          <p:cNvCxnSpPr>
            <a:stCxn id="11" idx="3"/>
            <a:endCxn id="11" idx="2"/>
          </p:cNvCxnSpPr>
          <p:nvPr/>
        </p:nvCxnSpPr>
        <p:spPr>
          <a:xfrm>
            <a:off x="381000" y="1084997"/>
            <a:ext cx="8458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200"/>
            <a:ext cx="6513786" cy="4446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361038" y="6504368"/>
            <a:ext cx="330337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Copyright 2016 Bloomberg L.P.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4982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/>
          <p:cNvSpPr txBox="1">
            <a:spLocks/>
          </p:cNvSpPr>
          <p:nvPr/>
        </p:nvSpPr>
        <p:spPr>
          <a:xfrm>
            <a:off x="0" y="1186406"/>
            <a:ext cx="10239883" cy="1523495"/>
          </a:xfrm>
          <a:prstGeom prst="rect">
            <a:avLst/>
          </a:prstGeom>
        </p:spPr>
        <p:txBody>
          <a:bodyPr lIns="121899" tIns="60949" rIns="121899" bIns="60949"/>
          <a:lstStyle/>
          <a:p>
            <a:pPr defTabSz="1218937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12800" spc="-200" dirty="0" smtClean="0">
                <a:ln w="3175">
                  <a:noFill/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36000">
                      <a:schemeClr val="accent2">
                        <a:lumMod val="40000"/>
                        <a:lumOff val="60000"/>
                      </a:schemeClr>
                    </a:gs>
                    <a:gs pos="86000">
                      <a:schemeClr val="accent2">
                        <a:lumMod val="60000"/>
                        <a:lumOff val="4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" pitchFamily="34" charset="0"/>
                <a:cs typeface="Arial" charset="0"/>
              </a:rPr>
              <a:t>Q &amp; A </a:t>
            </a:r>
            <a:endParaRPr lang="en-US" sz="12800" spc="-200" dirty="0">
              <a:ln w="3175">
                <a:noFill/>
              </a:ln>
              <a:gradFill flip="none" rotWithShape="1"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36000">
                    <a:schemeClr val="accent2">
                      <a:lumMod val="40000"/>
                      <a:lumOff val="60000"/>
                    </a:schemeClr>
                  </a:gs>
                  <a:gs pos="86000">
                    <a:schemeClr val="accent2">
                      <a:lumMod val="60000"/>
                      <a:lumOff val="40000"/>
                    </a:schemeClr>
                  </a:gs>
                </a:gsLst>
                <a:lin ang="5400000" scaled="0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" pitchFamily="34" charset="0"/>
              <a:cs typeface="Arial" charset="0"/>
            </a:endParaRPr>
          </a:p>
        </p:txBody>
      </p:sp>
      <p:pic>
        <p:nvPicPr>
          <p:cNvPr id="6" name="Picture 5" descr="C:\Users\murkris\AppData\Local\Microsoft\Windows\Temporary Internet Files\Content.IE5\9D03MARG\MCj04344030000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83233" y="3349269"/>
            <a:ext cx="2323495" cy="2441931"/>
          </a:xfrm>
          <a:prstGeom prst="rect">
            <a:avLst/>
          </a:prstGeom>
          <a:noFill/>
        </p:spPr>
      </p:pic>
      <p:pic>
        <p:nvPicPr>
          <p:cNvPr id="7" name="Picture 6" descr="C:\Users\murkris\AppData\Local\Microsoft\Windows\Temporary Internet Files\Content.IE5\WJIMJLZE\MCj0434411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30436" y="3120668"/>
            <a:ext cx="2166902" cy="1828800"/>
          </a:xfrm>
          <a:prstGeom prst="rect">
            <a:avLst/>
          </a:prstGeom>
          <a:noFill/>
        </p:spPr>
      </p:pic>
      <p:pic>
        <p:nvPicPr>
          <p:cNvPr id="8" name="Picture 7" descr="C:\Users\murkris\AppData\Local\Microsoft\Windows\Temporary Internet Files\Content.IE5\9D03MARG\MCj0425790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50895" y="1672868"/>
            <a:ext cx="1672502" cy="1143000"/>
          </a:xfrm>
          <a:prstGeom prst="rect">
            <a:avLst/>
          </a:prstGeom>
          <a:noFill/>
        </p:spPr>
      </p:pic>
      <p:pic>
        <p:nvPicPr>
          <p:cNvPr id="9" name="Picture 8" descr="C:\Users\murkris\AppData\Local\Microsoft\Windows\Temporary Internet Files\Content.IE5\5QI1EJ80\MCj04244560000[1].wm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32010" y="834669"/>
            <a:ext cx="1015735" cy="784568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3361038" y="6504368"/>
            <a:ext cx="330337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Copyright 2016 Bloomberg L.P.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1530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139 -0.39005 C 0.1974 -0.40069 0.18334 -0.41134 0.17847 -0.41134 C 0.1474 -0.41134 0.11545 -0.24468 0.11545 -0.07801 C 0.11545 -0.16204 0.09948 -0.24468 0.08438 -0.24468 C 0.06841 -0.24468 0.0533 -0.16065 0.0533 -0.07801 C 0.0533 -0.11944 0.04532 -0.16204 0.03733 -0.16204 C 0.02934 -0.16204 0.02136 -0.1206 0.02136 -0.07801 C 0.02136 -0.09931 0.01736 -0.11944 0.01337 -0.11944 C 0.00938 -0.11944 0.00538 -0.09815 0.00538 -0.07801 C 0.00538 -0.08866 0.0033 -0.09931 0.00139 -0.09931 C 0.00035 -0.09931 -0.0026 -0.08866 -0.0026 -0.07801 C -0.0026 -0.08333 -0.00364 -0.08866 -0.00468 -0.08866 C -0.00468 -0.09005 -0.00677 -0.08333 -0.00677 -0.07801 C -0.00677 -0.08079 -0.00677 -0.08333 -0.00781 -0.08333 C -0.00781 -0.08194 -0.00885 -0.08056 -0.00885 -0.07801 C -0.00885 -0.0794 -0.00885 -0.08079 -0.00885 -0.08194 C -0.00989 -0.08194 -0.00989 -0.08056 -0.00989 -0.07917 C -0.01093 -0.07917 -0.01093 -0.08056 -0.01093 -0.08194 C -0.01198 -0.08194 -0.01198 -0.08056 -0.01198 -0.07917 " pathEditMode="relative" rAng="0" ptsTypes="fffffffffffffffffff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00" y="14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114 -0.36759 C 0.18715 -0.37824 0.17309 -0.38889 0.16823 -0.38889 C 0.13715 -0.38889 0.10521 -0.22222 0.10521 -0.05555 C 0.10521 -0.13958 0.08924 -0.22222 0.07413 -0.22222 C 0.05816 -0.22222 0.04305 -0.13819 0.04305 -0.05555 C 0.04305 -0.09699 0.03507 -0.13958 0.02708 -0.13958 C 0.0191 -0.13958 0.01111 -0.09815 0.01111 -0.05555 C 0.01111 -0.07685 0.00712 -0.09699 0.00312 -0.09699 C -0.00087 -0.09699 -0.00486 -0.07569 -0.00486 -0.05555 C -0.00486 -0.0662 -0.00695 -0.07685 -0.00886 -0.07685 C -0.0099 -0.07685 -0.01285 -0.0662 -0.01285 -0.05555 C -0.01285 -0.06088 -0.01389 -0.0662 -0.01493 -0.0662 C -0.01493 -0.06759 -0.01701 -0.06088 -0.01701 -0.05555 C -0.01701 -0.05833 -0.01701 -0.06088 -0.01806 -0.06088 C -0.01806 -0.05949 -0.0191 -0.0581 -0.0191 -0.05555 C -0.0191 -0.05694 -0.0191 -0.05833 -0.0191 -0.05949 C -0.02014 -0.05949 -0.02014 -0.0581 -0.02014 -0.05671 C -0.02118 -0.05671 -0.02118 -0.0581 -0.02118 -0.05949 C -0.02222 -0.05949 -0.02222 -0.0581 -0.02222 -0.05671 " pathEditMode="relative" rAng="0" ptsTypes="fffffffffffffffffff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00" y="14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336 -0.31088 C 0.20937 -0.32153 0.19531 -0.33218 0.19045 -0.33218 C 0.15937 -0.33218 0.12743 -0.16551 0.12743 0.00116 C 0.12743 -0.08287 0.11146 -0.16551 0.09635 -0.16551 C 0.08038 -0.16551 0.06527 -0.08148 0.06527 0.00116 C 0.06527 -0.04028 0.05729 -0.08287 0.0493 -0.08287 C 0.04132 -0.08287 0.03333 -0.04144 0.03333 0.00116 C 0.03333 -0.02014 0.02934 -0.04028 0.02534 -0.04028 C 0.02135 -0.04028 0.01736 -0.01898 0.01736 0.00116 C 0.01736 -0.00949 0.01527 -0.02014 0.01336 -0.02014 C 0.01232 -0.02014 0.00937 -0.00949 0.00937 0.00116 C 0.00937 -0.00417 0.00833 -0.00949 0.00729 -0.00949 C 0.00729 -0.01088 0.00521 -0.00417 0.00521 0.00116 C 0.00521 -0.00162 0.00521 -0.00417 0.00416 -0.00417 C 0.00416 -0.00278 0.00312 -0.00139 0.00312 0.00116 C 0.00312 -0.00023 0.00312 -0.00162 0.00312 -0.00278 C 0.00208 -0.00278 0.00208 -0.00139 0.00208 1.85185E-6 C 0.00104 1.85185E-6 0.00104 -0.00139 0.00104 -0.00278 C 3.33333E-6 -0.00278 3.33333E-6 -0.00139 3.33333E-6 1.85185E-6 " pathEditMode="relative" rAng="0" ptsTypes="fffffffffffffffffff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00" y="14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337 -0.31088 C -0.20938 -0.32153 -0.19531 -0.33218 -0.19045 -0.33218 C -0.15938 -0.33218 -0.12743 -0.16551 -0.12743 0.00115 C -0.12743 -0.08287 -0.11146 -0.16551 -0.09636 -0.16551 C -0.08038 -0.16551 -0.06528 -0.08149 -0.06528 0.00115 C -0.06528 -0.04028 -0.05729 -0.08287 -0.04931 -0.08287 C -0.04132 -0.08287 -0.03334 -0.04144 -0.03334 0.00115 C -0.03334 -0.02014 -0.02934 -0.04028 -0.02535 -0.04028 C -0.02136 -0.04028 -0.01736 -0.01899 -0.01736 0.00115 C -0.01736 -0.00949 -0.01528 -0.02014 -0.01337 -0.02014 C -0.01233 -0.02014 -0.00938 -0.00949 -0.00938 0.00115 C -0.00938 -0.00417 -0.00834 -0.00949 -0.00729 -0.00949 C -0.00729 -0.00811 -0.00521 -0.00417 -0.00521 0.00115 C -0.00521 -0.00162 -0.00521 -0.00417 -0.00417 -0.00417 C -0.00417 -0.00278 -0.00313 -0.00139 -0.00313 0.00115 C -0.00313 -0.00024 -0.00313 -0.00162 -0.00313 -0.00278 C -0.00209 -0.00278 -0.00209 -0.00139 -0.00209 4.07407E-6 C -0.00104 4.07407E-6 -0.00104 -0.00139 -0.00104 -0.00278 C 1.94444E-6 -0.00278 1.94444E-6 -0.00139 1.94444E-6 4.07407E-6 " pathEditMode="relative" rAng="0" ptsTypes="fffffffffffffffffff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00" y="14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1000" y="1251122"/>
            <a:ext cx="8229600" cy="2819400"/>
          </a:xfrm>
        </p:spPr>
        <p:txBody>
          <a:bodyPr>
            <a:normAutofit fontScale="90000"/>
          </a:bodyPr>
          <a:lstStyle/>
          <a:p>
            <a:r>
              <a:rPr lang="en-US" sz="9600" dirty="0" smtClean="0"/>
              <a:t>Thank you for your time !!!</a:t>
            </a:r>
            <a:endParaRPr lang="en-US" sz="9600" dirty="0"/>
          </a:p>
        </p:txBody>
      </p:sp>
      <p:sp>
        <p:nvSpPr>
          <p:cNvPr id="3" name="Rectangle 2"/>
          <p:cNvSpPr/>
          <p:nvPr/>
        </p:nvSpPr>
        <p:spPr>
          <a:xfrm>
            <a:off x="3361038" y="6504368"/>
            <a:ext cx="330337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Copyright 2016 Bloomberg L.P. All rights reserved.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23768" y="4819138"/>
            <a:ext cx="5931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Contact - jchakrabort5@bloomberg.net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8893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2" descr="F:\Joy\Data Warehouse\Presentation\images\usecas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28799"/>
            <a:ext cx="8229600" cy="336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455198"/>
            <a:ext cx="2133600" cy="365125"/>
          </a:xfrm>
        </p:spPr>
        <p:txBody>
          <a:bodyPr/>
          <a:lstStyle/>
          <a:p>
            <a:pPr algn="r"/>
            <a:fld id="{1C1BA12D-9255-4430-B91A-21F65641110E}" type="slidenum">
              <a:rPr lang="en-US" smtClean="0"/>
              <a:pPr algn="r"/>
              <a:t>4</a:t>
            </a:fld>
            <a:endParaRPr lang="en-US" dirty="0"/>
          </a:p>
        </p:txBody>
      </p:sp>
      <p:sp>
        <p:nvSpPr>
          <p:cNvPr id="147" name="TextBox 146"/>
          <p:cNvSpPr txBox="1"/>
          <p:nvPr/>
        </p:nvSpPr>
        <p:spPr>
          <a:xfrm>
            <a:off x="381000" y="5665566"/>
            <a:ext cx="52551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Source:</a:t>
            </a:r>
            <a:r>
              <a:rPr lang="en-US" sz="800" dirty="0" smtClean="0">
                <a:latin typeface="+mj-lt"/>
                <a:cs typeface="Arial" panose="020B0604020202020204" pitchFamily="34" charset="0"/>
              </a:rPr>
              <a:t> www.</a:t>
            </a:r>
            <a:r>
              <a:rPr lang="en-US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hortonworks.com/use-cases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Title 1"/>
          <p:cNvSpPr txBox="1">
            <a:spLocks/>
          </p:cNvSpPr>
          <p:nvPr/>
        </p:nvSpPr>
        <p:spPr>
          <a:xfrm>
            <a:off x="381000" y="152400"/>
            <a:ext cx="8458200" cy="932613"/>
          </a:xfrm>
          <a:custGeom>
            <a:avLst/>
            <a:gdLst>
              <a:gd name="connsiteX0" fmla="*/ 0 w 8458200"/>
              <a:gd name="connsiteY0" fmla="*/ 0 h 932597"/>
              <a:gd name="connsiteX1" fmla="*/ 8458200 w 8458200"/>
              <a:gd name="connsiteY1" fmla="*/ 0 h 932597"/>
              <a:gd name="connsiteX2" fmla="*/ 8458200 w 8458200"/>
              <a:gd name="connsiteY2" fmla="*/ 932597 h 932597"/>
              <a:gd name="connsiteX3" fmla="*/ 0 w 8458200"/>
              <a:gd name="connsiteY3" fmla="*/ 932597 h 932597"/>
              <a:gd name="connsiteX4" fmla="*/ 0 w 8458200"/>
              <a:gd name="connsiteY4" fmla="*/ 0 h 932597"/>
              <a:gd name="connsiteX0" fmla="*/ 0 w 8458200"/>
              <a:gd name="connsiteY0" fmla="*/ 0 h 932613"/>
              <a:gd name="connsiteX1" fmla="*/ 8458200 w 8458200"/>
              <a:gd name="connsiteY1" fmla="*/ 0 h 932613"/>
              <a:gd name="connsiteX2" fmla="*/ 8458200 w 8458200"/>
              <a:gd name="connsiteY2" fmla="*/ 932597 h 932613"/>
              <a:gd name="connsiteX3" fmla="*/ 0 w 8458200"/>
              <a:gd name="connsiteY3" fmla="*/ 932597 h 932613"/>
              <a:gd name="connsiteX4" fmla="*/ 0 w 8458200"/>
              <a:gd name="connsiteY4" fmla="*/ 0 h 932613"/>
              <a:gd name="connsiteX0" fmla="*/ 0 w 8458200"/>
              <a:gd name="connsiteY0" fmla="*/ 0 h 932613"/>
              <a:gd name="connsiteX1" fmla="*/ 8458200 w 8458200"/>
              <a:gd name="connsiteY1" fmla="*/ 0 h 932613"/>
              <a:gd name="connsiteX2" fmla="*/ 8458200 w 8458200"/>
              <a:gd name="connsiteY2" fmla="*/ 932597 h 932613"/>
              <a:gd name="connsiteX3" fmla="*/ 0 w 8458200"/>
              <a:gd name="connsiteY3" fmla="*/ 932597 h 932613"/>
              <a:gd name="connsiteX4" fmla="*/ 0 w 8458200"/>
              <a:gd name="connsiteY4" fmla="*/ 0 h 932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58200" h="932613">
                <a:moveTo>
                  <a:pt x="0" y="0"/>
                </a:moveTo>
                <a:lnTo>
                  <a:pt x="8458200" y="0"/>
                </a:lnTo>
                <a:lnTo>
                  <a:pt x="8458200" y="932597"/>
                </a:lnTo>
                <a:lnTo>
                  <a:pt x="0" y="932597"/>
                </a:lnTo>
                <a:cubicBezTo>
                  <a:pt x="14631" y="936285"/>
                  <a:pt x="0" y="310866"/>
                  <a:pt x="0" y="0"/>
                </a:cubicBezTo>
                <a:close/>
              </a:path>
            </a:pathLst>
          </a:cu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>
                <a:latin typeface="Garamond" panose="02020404030301010803" pitchFamily="18" charset="0"/>
              </a:rPr>
              <a:t>Use Cases - </a:t>
            </a:r>
            <a:endParaRPr lang="en-US" sz="4500" dirty="0">
              <a:latin typeface="Garamond" panose="02020404030301010803" pitchFamily="18" charset="0"/>
            </a:endParaRPr>
          </a:p>
        </p:txBody>
      </p:sp>
      <p:cxnSp>
        <p:nvCxnSpPr>
          <p:cNvPr id="149" name="Straight Connector 148"/>
          <p:cNvCxnSpPr>
            <a:stCxn id="148" idx="3"/>
            <a:endCxn id="148" idx="2"/>
          </p:cNvCxnSpPr>
          <p:nvPr/>
        </p:nvCxnSpPr>
        <p:spPr>
          <a:xfrm>
            <a:off x="381000" y="1084997"/>
            <a:ext cx="8458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361038" y="6504368"/>
            <a:ext cx="330337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Copyright 2016 Bloomberg L.P.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650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81000" y="152400"/>
            <a:ext cx="8458200" cy="932613"/>
          </a:xfrm>
          <a:custGeom>
            <a:avLst/>
            <a:gdLst>
              <a:gd name="connsiteX0" fmla="*/ 0 w 8458200"/>
              <a:gd name="connsiteY0" fmla="*/ 0 h 932597"/>
              <a:gd name="connsiteX1" fmla="*/ 8458200 w 8458200"/>
              <a:gd name="connsiteY1" fmla="*/ 0 h 932597"/>
              <a:gd name="connsiteX2" fmla="*/ 8458200 w 8458200"/>
              <a:gd name="connsiteY2" fmla="*/ 932597 h 932597"/>
              <a:gd name="connsiteX3" fmla="*/ 0 w 8458200"/>
              <a:gd name="connsiteY3" fmla="*/ 932597 h 932597"/>
              <a:gd name="connsiteX4" fmla="*/ 0 w 8458200"/>
              <a:gd name="connsiteY4" fmla="*/ 0 h 932597"/>
              <a:gd name="connsiteX0" fmla="*/ 0 w 8458200"/>
              <a:gd name="connsiteY0" fmla="*/ 0 h 932613"/>
              <a:gd name="connsiteX1" fmla="*/ 8458200 w 8458200"/>
              <a:gd name="connsiteY1" fmla="*/ 0 h 932613"/>
              <a:gd name="connsiteX2" fmla="*/ 8458200 w 8458200"/>
              <a:gd name="connsiteY2" fmla="*/ 932597 h 932613"/>
              <a:gd name="connsiteX3" fmla="*/ 0 w 8458200"/>
              <a:gd name="connsiteY3" fmla="*/ 932597 h 932613"/>
              <a:gd name="connsiteX4" fmla="*/ 0 w 8458200"/>
              <a:gd name="connsiteY4" fmla="*/ 0 h 932613"/>
              <a:gd name="connsiteX0" fmla="*/ 0 w 8458200"/>
              <a:gd name="connsiteY0" fmla="*/ 0 h 932613"/>
              <a:gd name="connsiteX1" fmla="*/ 8458200 w 8458200"/>
              <a:gd name="connsiteY1" fmla="*/ 0 h 932613"/>
              <a:gd name="connsiteX2" fmla="*/ 8458200 w 8458200"/>
              <a:gd name="connsiteY2" fmla="*/ 932597 h 932613"/>
              <a:gd name="connsiteX3" fmla="*/ 0 w 8458200"/>
              <a:gd name="connsiteY3" fmla="*/ 932597 h 932613"/>
              <a:gd name="connsiteX4" fmla="*/ 0 w 8458200"/>
              <a:gd name="connsiteY4" fmla="*/ 0 h 932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58200" h="932613">
                <a:moveTo>
                  <a:pt x="0" y="0"/>
                </a:moveTo>
                <a:lnTo>
                  <a:pt x="8458200" y="0"/>
                </a:lnTo>
                <a:lnTo>
                  <a:pt x="8458200" y="932597"/>
                </a:lnTo>
                <a:lnTo>
                  <a:pt x="0" y="932597"/>
                </a:lnTo>
                <a:cubicBezTo>
                  <a:pt x="14631" y="936285"/>
                  <a:pt x="0" y="310866"/>
                  <a:pt x="0" y="0"/>
                </a:cubicBezTo>
                <a:close/>
              </a:path>
            </a:pathLst>
          </a:cu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>
                <a:latin typeface="Garamond" panose="02020404030301010803" pitchFamily="18" charset="0"/>
              </a:rPr>
              <a:t>Mission Statement </a:t>
            </a:r>
            <a:endParaRPr lang="en-US" sz="4500" dirty="0">
              <a:latin typeface="Garamond" panose="020204040303010108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81000" y="1084997"/>
            <a:ext cx="8458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5472F7-BB17-9B4F-A1B3-E359CB43FC8D}" type="slidenum">
              <a:rPr lang="en-US" smtClean="0"/>
              <a:pPr algn="r"/>
              <a:t>5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361038" y="6504368"/>
            <a:ext cx="330337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Copyright 2016 Bloomberg L.P. All rights reserved.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347532"/>
            <a:ext cx="8229600" cy="4680406"/>
          </a:xfrm>
        </p:spPr>
        <p:txBody>
          <a:bodyPr>
            <a:normAutofit/>
          </a:bodyPr>
          <a:lstStyle/>
          <a:p>
            <a:pPr marL="228600" lvl="2"/>
            <a:r>
              <a:rPr lang="en-US" sz="3200" b="1" dirty="0" smtClean="0">
                <a:solidFill>
                  <a:srgbClr val="002060"/>
                </a:solidFill>
              </a:rPr>
              <a:t>Create Distributed Data platform to –</a:t>
            </a:r>
          </a:p>
          <a:p>
            <a:pPr marL="685800" lvl="3"/>
            <a:r>
              <a:rPr lang="en-US" sz="2800" dirty="0" smtClean="0">
                <a:solidFill>
                  <a:srgbClr val="002060"/>
                </a:solidFill>
              </a:rPr>
              <a:t>Ingest various data sources across the organization</a:t>
            </a:r>
          </a:p>
          <a:p>
            <a:pPr marL="685800" lvl="3"/>
            <a:r>
              <a:rPr lang="en-US" sz="2800" dirty="0" smtClean="0">
                <a:solidFill>
                  <a:srgbClr val="002060"/>
                </a:solidFill>
              </a:rPr>
              <a:t>Store data at most granular level in consistent format</a:t>
            </a:r>
          </a:p>
          <a:p>
            <a:pPr marL="685800" lvl="3"/>
            <a:r>
              <a:rPr lang="en-US" sz="2800" dirty="0" smtClean="0">
                <a:solidFill>
                  <a:srgbClr val="002060"/>
                </a:solidFill>
              </a:rPr>
              <a:t>Provide tooling to Data Science communities across organization to perform Data-exploration, Analysis &amp; Machine learning activities</a:t>
            </a:r>
          </a:p>
          <a:p>
            <a:pPr marL="685800" lvl="3"/>
            <a:endParaRPr lang="en-US" dirty="0">
              <a:solidFill>
                <a:srgbClr val="002060"/>
              </a:solidFill>
            </a:endParaRPr>
          </a:p>
          <a:p>
            <a:pPr marL="228600" lvl="2"/>
            <a:endParaRPr lang="en-US" sz="2600" dirty="0" smtClean="0">
              <a:solidFill>
                <a:srgbClr val="002060"/>
              </a:solidFill>
            </a:endParaRPr>
          </a:p>
          <a:p>
            <a:pPr marL="228600" lvl="2"/>
            <a:endParaRPr lang="en-US" sz="2600" dirty="0">
              <a:solidFill>
                <a:srgbClr val="002060"/>
              </a:solidFill>
            </a:endParaRPr>
          </a:p>
          <a:p>
            <a:pPr marL="228600" lvl="2"/>
            <a:endParaRPr lang="en-US" sz="2600" dirty="0">
              <a:solidFill>
                <a:srgbClr val="002060"/>
              </a:solidFill>
            </a:endParaRPr>
          </a:p>
          <a:p>
            <a:pPr marL="228600" lvl="2"/>
            <a:endParaRPr lang="en-US" sz="2600" dirty="0">
              <a:solidFill>
                <a:srgbClr val="002060"/>
              </a:solidFill>
            </a:endParaRPr>
          </a:p>
          <a:p>
            <a:pPr marL="228600" lvl="2"/>
            <a:endParaRPr lang="en-US" sz="2600" dirty="0"/>
          </a:p>
          <a:p>
            <a:pPr marL="0" indent="0">
              <a:buNone/>
            </a:pPr>
            <a:endParaRPr lang="en-US" sz="2000" dirty="0" smtClean="0"/>
          </a:p>
          <a:p>
            <a:pPr marL="228600" indent="-228600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239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381000" y="152400"/>
            <a:ext cx="8458200" cy="932613"/>
          </a:xfrm>
          <a:custGeom>
            <a:avLst/>
            <a:gdLst>
              <a:gd name="connsiteX0" fmla="*/ 0 w 8458200"/>
              <a:gd name="connsiteY0" fmla="*/ 0 h 932597"/>
              <a:gd name="connsiteX1" fmla="*/ 8458200 w 8458200"/>
              <a:gd name="connsiteY1" fmla="*/ 0 h 932597"/>
              <a:gd name="connsiteX2" fmla="*/ 8458200 w 8458200"/>
              <a:gd name="connsiteY2" fmla="*/ 932597 h 932597"/>
              <a:gd name="connsiteX3" fmla="*/ 0 w 8458200"/>
              <a:gd name="connsiteY3" fmla="*/ 932597 h 932597"/>
              <a:gd name="connsiteX4" fmla="*/ 0 w 8458200"/>
              <a:gd name="connsiteY4" fmla="*/ 0 h 932597"/>
              <a:gd name="connsiteX0" fmla="*/ 0 w 8458200"/>
              <a:gd name="connsiteY0" fmla="*/ 0 h 932613"/>
              <a:gd name="connsiteX1" fmla="*/ 8458200 w 8458200"/>
              <a:gd name="connsiteY1" fmla="*/ 0 h 932613"/>
              <a:gd name="connsiteX2" fmla="*/ 8458200 w 8458200"/>
              <a:gd name="connsiteY2" fmla="*/ 932597 h 932613"/>
              <a:gd name="connsiteX3" fmla="*/ 0 w 8458200"/>
              <a:gd name="connsiteY3" fmla="*/ 932597 h 932613"/>
              <a:gd name="connsiteX4" fmla="*/ 0 w 8458200"/>
              <a:gd name="connsiteY4" fmla="*/ 0 h 932613"/>
              <a:gd name="connsiteX0" fmla="*/ 0 w 8458200"/>
              <a:gd name="connsiteY0" fmla="*/ 0 h 932613"/>
              <a:gd name="connsiteX1" fmla="*/ 8458200 w 8458200"/>
              <a:gd name="connsiteY1" fmla="*/ 0 h 932613"/>
              <a:gd name="connsiteX2" fmla="*/ 8458200 w 8458200"/>
              <a:gd name="connsiteY2" fmla="*/ 932597 h 932613"/>
              <a:gd name="connsiteX3" fmla="*/ 0 w 8458200"/>
              <a:gd name="connsiteY3" fmla="*/ 932597 h 932613"/>
              <a:gd name="connsiteX4" fmla="*/ 0 w 8458200"/>
              <a:gd name="connsiteY4" fmla="*/ 0 h 932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58200" h="932613">
                <a:moveTo>
                  <a:pt x="0" y="0"/>
                </a:moveTo>
                <a:lnTo>
                  <a:pt x="8458200" y="0"/>
                </a:lnTo>
                <a:lnTo>
                  <a:pt x="8458200" y="932597"/>
                </a:lnTo>
                <a:lnTo>
                  <a:pt x="0" y="932597"/>
                </a:lnTo>
                <a:cubicBezTo>
                  <a:pt x="14631" y="936285"/>
                  <a:pt x="0" y="310866"/>
                  <a:pt x="0" y="0"/>
                </a:cubicBezTo>
                <a:close/>
              </a:path>
            </a:pathLst>
          </a:cu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>
                <a:latin typeface="Garamond" panose="02020404030301010803" pitchFamily="18" charset="0"/>
              </a:rPr>
              <a:t>Business Drivers</a:t>
            </a:r>
            <a:endParaRPr lang="en-US" sz="4500" dirty="0">
              <a:latin typeface="Garamond" panose="02020404030301010803" pitchFamily="18" charset="0"/>
            </a:endParaRPr>
          </a:p>
        </p:txBody>
      </p:sp>
      <p:cxnSp>
        <p:nvCxnSpPr>
          <p:cNvPr id="10" name="Straight Connector 9"/>
          <p:cNvCxnSpPr>
            <a:stCxn id="9" idx="3"/>
            <a:endCxn id="9" idx="2"/>
          </p:cNvCxnSpPr>
          <p:nvPr/>
        </p:nvCxnSpPr>
        <p:spPr>
          <a:xfrm>
            <a:off x="381000" y="1084997"/>
            <a:ext cx="8458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19099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Data Security</a:t>
            </a:r>
          </a:p>
          <a:p>
            <a:r>
              <a:rPr lang="en-US" sz="2000" dirty="0" smtClean="0"/>
              <a:t>Data Accessibility</a:t>
            </a:r>
          </a:p>
          <a:p>
            <a:pPr lvl="1"/>
            <a:r>
              <a:rPr lang="en-US" sz="1600" dirty="0" smtClean="0"/>
              <a:t>API</a:t>
            </a:r>
          </a:p>
          <a:p>
            <a:pPr lvl="1"/>
            <a:r>
              <a:rPr lang="en-US" sz="1600" dirty="0" smtClean="0"/>
              <a:t>SDK</a:t>
            </a:r>
          </a:p>
          <a:p>
            <a:pPr lvl="1"/>
            <a:r>
              <a:rPr lang="en-US" sz="1600" dirty="0" smtClean="0"/>
              <a:t>Report/Query</a:t>
            </a:r>
          </a:p>
          <a:p>
            <a:r>
              <a:rPr lang="en-US" sz="2000" dirty="0" smtClean="0"/>
              <a:t>Data Availability</a:t>
            </a:r>
          </a:p>
          <a:p>
            <a:r>
              <a:rPr lang="en-US" sz="2000" dirty="0" smtClean="0"/>
              <a:t>Data Reliability</a:t>
            </a:r>
          </a:p>
          <a:p>
            <a:r>
              <a:rPr lang="en-US" sz="2000" dirty="0" smtClean="0"/>
              <a:t>Data Scalability</a:t>
            </a:r>
          </a:p>
          <a:p>
            <a:r>
              <a:rPr lang="en-US" sz="2000" dirty="0" smtClean="0"/>
              <a:t>Data Usability</a:t>
            </a:r>
          </a:p>
          <a:p>
            <a:r>
              <a:rPr lang="en-US" sz="2000" dirty="0" smtClean="0"/>
              <a:t>Data Maintenance</a:t>
            </a:r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3361038" y="6504368"/>
            <a:ext cx="330337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Copyright 2016 Bloomberg L.P.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9804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72F7-BB17-9B4F-A1B3-E359CB43FC8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81000" y="152400"/>
            <a:ext cx="8458200" cy="932613"/>
          </a:xfrm>
          <a:custGeom>
            <a:avLst/>
            <a:gdLst>
              <a:gd name="connsiteX0" fmla="*/ 0 w 8458200"/>
              <a:gd name="connsiteY0" fmla="*/ 0 h 932597"/>
              <a:gd name="connsiteX1" fmla="*/ 8458200 w 8458200"/>
              <a:gd name="connsiteY1" fmla="*/ 0 h 932597"/>
              <a:gd name="connsiteX2" fmla="*/ 8458200 w 8458200"/>
              <a:gd name="connsiteY2" fmla="*/ 932597 h 932597"/>
              <a:gd name="connsiteX3" fmla="*/ 0 w 8458200"/>
              <a:gd name="connsiteY3" fmla="*/ 932597 h 932597"/>
              <a:gd name="connsiteX4" fmla="*/ 0 w 8458200"/>
              <a:gd name="connsiteY4" fmla="*/ 0 h 932597"/>
              <a:gd name="connsiteX0" fmla="*/ 0 w 8458200"/>
              <a:gd name="connsiteY0" fmla="*/ 0 h 932613"/>
              <a:gd name="connsiteX1" fmla="*/ 8458200 w 8458200"/>
              <a:gd name="connsiteY1" fmla="*/ 0 h 932613"/>
              <a:gd name="connsiteX2" fmla="*/ 8458200 w 8458200"/>
              <a:gd name="connsiteY2" fmla="*/ 932597 h 932613"/>
              <a:gd name="connsiteX3" fmla="*/ 0 w 8458200"/>
              <a:gd name="connsiteY3" fmla="*/ 932597 h 932613"/>
              <a:gd name="connsiteX4" fmla="*/ 0 w 8458200"/>
              <a:gd name="connsiteY4" fmla="*/ 0 h 932613"/>
              <a:gd name="connsiteX0" fmla="*/ 0 w 8458200"/>
              <a:gd name="connsiteY0" fmla="*/ 0 h 932613"/>
              <a:gd name="connsiteX1" fmla="*/ 8458200 w 8458200"/>
              <a:gd name="connsiteY1" fmla="*/ 0 h 932613"/>
              <a:gd name="connsiteX2" fmla="*/ 8458200 w 8458200"/>
              <a:gd name="connsiteY2" fmla="*/ 932597 h 932613"/>
              <a:gd name="connsiteX3" fmla="*/ 0 w 8458200"/>
              <a:gd name="connsiteY3" fmla="*/ 932597 h 932613"/>
              <a:gd name="connsiteX4" fmla="*/ 0 w 8458200"/>
              <a:gd name="connsiteY4" fmla="*/ 0 h 932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58200" h="932613">
                <a:moveTo>
                  <a:pt x="0" y="0"/>
                </a:moveTo>
                <a:lnTo>
                  <a:pt x="8458200" y="0"/>
                </a:lnTo>
                <a:lnTo>
                  <a:pt x="8458200" y="932597"/>
                </a:lnTo>
                <a:lnTo>
                  <a:pt x="0" y="932597"/>
                </a:lnTo>
                <a:cubicBezTo>
                  <a:pt x="14631" y="936285"/>
                  <a:pt x="0" y="310866"/>
                  <a:pt x="0" y="0"/>
                </a:cubicBezTo>
                <a:close/>
              </a:path>
            </a:pathLst>
          </a:cu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>
                <a:latin typeface="Garamond" panose="02020404030301010803" pitchFamily="18" charset="0"/>
              </a:rPr>
              <a:t>What is Big Data? </a:t>
            </a:r>
            <a:endParaRPr lang="en-US" sz="4500" dirty="0">
              <a:latin typeface="Garamond" panose="02020404030301010803" pitchFamily="18" charset="0"/>
            </a:endParaRPr>
          </a:p>
        </p:txBody>
      </p:sp>
      <p:cxnSp>
        <p:nvCxnSpPr>
          <p:cNvPr id="14" name="Straight Connector 13"/>
          <p:cNvCxnSpPr>
            <a:stCxn id="13" idx="3"/>
            <a:endCxn id="13" idx="2"/>
          </p:cNvCxnSpPr>
          <p:nvPr/>
        </p:nvCxnSpPr>
        <p:spPr>
          <a:xfrm>
            <a:off x="381000" y="1084997"/>
            <a:ext cx="8458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36" y="1752600"/>
            <a:ext cx="7604164" cy="342899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96836" y="5684108"/>
            <a:ext cx="52551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Image from http://allterrain.net/blog/how-we-use-big-data-to-create-customer-experiences/ </a:t>
            </a:r>
          </a:p>
        </p:txBody>
      </p:sp>
      <p:sp>
        <p:nvSpPr>
          <p:cNvPr id="7" name="Rectangle 6"/>
          <p:cNvSpPr/>
          <p:nvPr/>
        </p:nvSpPr>
        <p:spPr>
          <a:xfrm>
            <a:off x="3361038" y="6504368"/>
            <a:ext cx="330337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Copyright 2016 Bloomberg L.P.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555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72F7-BB17-9B4F-A1B3-E359CB43FC8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81000" y="152400"/>
            <a:ext cx="8458200" cy="932613"/>
          </a:xfrm>
          <a:custGeom>
            <a:avLst/>
            <a:gdLst>
              <a:gd name="connsiteX0" fmla="*/ 0 w 8458200"/>
              <a:gd name="connsiteY0" fmla="*/ 0 h 932597"/>
              <a:gd name="connsiteX1" fmla="*/ 8458200 w 8458200"/>
              <a:gd name="connsiteY1" fmla="*/ 0 h 932597"/>
              <a:gd name="connsiteX2" fmla="*/ 8458200 w 8458200"/>
              <a:gd name="connsiteY2" fmla="*/ 932597 h 932597"/>
              <a:gd name="connsiteX3" fmla="*/ 0 w 8458200"/>
              <a:gd name="connsiteY3" fmla="*/ 932597 h 932597"/>
              <a:gd name="connsiteX4" fmla="*/ 0 w 8458200"/>
              <a:gd name="connsiteY4" fmla="*/ 0 h 932597"/>
              <a:gd name="connsiteX0" fmla="*/ 0 w 8458200"/>
              <a:gd name="connsiteY0" fmla="*/ 0 h 932613"/>
              <a:gd name="connsiteX1" fmla="*/ 8458200 w 8458200"/>
              <a:gd name="connsiteY1" fmla="*/ 0 h 932613"/>
              <a:gd name="connsiteX2" fmla="*/ 8458200 w 8458200"/>
              <a:gd name="connsiteY2" fmla="*/ 932597 h 932613"/>
              <a:gd name="connsiteX3" fmla="*/ 0 w 8458200"/>
              <a:gd name="connsiteY3" fmla="*/ 932597 h 932613"/>
              <a:gd name="connsiteX4" fmla="*/ 0 w 8458200"/>
              <a:gd name="connsiteY4" fmla="*/ 0 h 932613"/>
              <a:gd name="connsiteX0" fmla="*/ 0 w 8458200"/>
              <a:gd name="connsiteY0" fmla="*/ 0 h 932613"/>
              <a:gd name="connsiteX1" fmla="*/ 8458200 w 8458200"/>
              <a:gd name="connsiteY1" fmla="*/ 0 h 932613"/>
              <a:gd name="connsiteX2" fmla="*/ 8458200 w 8458200"/>
              <a:gd name="connsiteY2" fmla="*/ 932597 h 932613"/>
              <a:gd name="connsiteX3" fmla="*/ 0 w 8458200"/>
              <a:gd name="connsiteY3" fmla="*/ 932597 h 932613"/>
              <a:gd name="connsiteX4" fmla="*/ 0 w 8458200"/>
              <a:gd name="connsiteY4" fmla="*/ 0 h 932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58200" h="932613">
                <a:moveTo>
                  <a:pt x="0" y="0"/>
                </a:moveTo>
                <a:lnTo>
                  <a:pt x="8458200" y="0"/>
                </a:lnTo>
                <a:lnTo>
                  <a:pt x="8458200" y="932597"/>
                </a:lnTo>
                <a:lnTo>
                  <a:pt x="0" y="932597"/>
                </a:lnTo>
                <a:cubicBezTo>
                  <a:pt x="14631" y="936285"/>
                  <a:pt x="0" y="310866"/>
                  <a:pt x="0" y="0"/>
                </a:cubicBezTo>
                <a:close/>
              </a:path>
            </a:pathLst>
          </a:cu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>
                <a:latin typeface="Garamond" panose="02020404030301010803" pitchFamily="18" charset="0"/>
              </a:rPr>
              <a:t>Big Data</a:t>
            </a:r>
            <a:endParaRPr lang="en-US" sz="4500" dirty="0">
              <a:latin typeface="Garamond" panose="02020404030301010803" pitchFamily="18" charset="0"/>
            </a:endParaRPr>
          </a:p>
        </p:txBody>
      </p:sp>
      <p:cxnSp>
        <p:nvCxnSpPr>
          <p:cNvPr id="4" name="Straight Connector 3"/>
          <p:cNvCxnSpPr>
            <a:stCxn id="3" idx="3"/>
            <a:endCxn id="3" idx="2"/>
          </p:cNvCxnSpPr>
          <p:nvPr/>
        </p:nvCxnSpPr>
        <p:spPr>
          <a:xfrm>
            <a:off x="381000" y="1084997"/>
            <a:ext cx="8458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F:\Joy\Data Warehouse\Presentation\images\big-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3998"/>
            <a:ext cx="8457026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000" y="5684108"/>
            <a:ext cx="52551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Source: www.ibmbigdatahub.com/infographic/four-vs-big-data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61038" y="6504368"/>
            <a:ext cx="330337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Copyright 2016 Bloomberg L.P.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1139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72F7-BB17-9B4F-A1B3-E359CB43FC8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81000" y="152400"/>
            <a:ext cx="8458200" cy="932613"/>
          </a:xfrm>
          <a:custGeom>
            <a:avLst/>
            <a:gdLst>
              <a:gd name="connsiteX0" fmla="*/ 0 w 8458200"/>
              <a:gd name="connsiteY0" fmla="*/ 0 h 932597"/>
              <a:gd name="connsiteX1" fmla="*/ 8458200 w 8458200"/>
              <a:gd name="connsiteY1" fmla="*/ 0 h 932597"/>
              <a:gd name="connsiteX2" fmla="*/ 8458200 w 8458200"/>
              <a:gd name="connsiteY2" fmla="*/ 932597 h 932597"/>
              <a:gd name="connsiteX3" fmla="*/ 0 w 8458200"/>
              <a:gd name="connsiteY3" fmla="*/ 932597 h 932597"/>
              <a:gd name="connsiteX4" fmla="*/ 0 w 8458200"/>
              <a:gd name="connsiteY4" fmla="*/ 0 h 932597"/>
              <a:gd name="connsiteX0" fmla="*/ 0 w 8458200"/>
              <a:gd name="connsiteY0" fmla="*/ 0 h 932613"/>
              <a:gd name="connsiteX1" fmla="*/ 8458200 w 8458200"/>
              <a:gd name="connsiteY1" fmla="*/ 0 h 932613"/>
              <a:gd name="connsiteX2" fmla="*/ 8458200 w 8458200"/>
              <a:gd name="connsiteY2" fmla="*/ 932597 h 932613"/>
              <a:gd name="connsiteX3" fmla="*/ 0 w 8458200"/>
              <a:gd name="connsiteY3" fmla="*/ 932597 h 932613"/>
              <a:gd name="connsiteX4" fmla="*/ 0 w 8458200"/>
              <a:gd name="connsiteY4" fmla="*/ 0 h 932613"/>
              <a:gd name="connsiteX0" fmla="*/ 0 w 8458200"/>
              <a:gd name="connsiteY0" fmla="*/ 0 h 932613"/>
              <a:gd name="connsiteX1" fmla="*/ 8458200 w 8458200"/>
              <a:gd name="connsiteY1" fmla="*/ 0 h 932613"/>
              <a:gd name="connsiteX2" fmla="*/ 8458200 w 8458200"/>
              <a:gd name="connsiteY2" fmla="*/ 932597 h 932613"/>
              <a:gd name="connsiteX3" fmla="*/ 0 w 8458200"/>
              <a:gd name="connsiteY3" fmla="*/ 932597 h 932613"/>
              <a:gd name="connsiteX4" fmla="*/ 0 w 8458200"/>
              <a:gd name="connsiteY4" fmla="*/ 0 h 932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58200" h="932613">
                <a:moveTo>
                  <a:pt x="0" y="0"/>
                </a:moveTo>
                <a:lnTo>
                  <a:pt x="8458200" y="0"/>
                </a:lnTo>
                <a:lnTo>
                  <a:pt x="8458200" y="932597"/>
                </a:lnTo>
                <a:lnTo>
                  <a:pt x="0" y="932597"/>
                </a:lnTo>
                <a:cubicBezTo>
                  <a:pt x="14631" y="936285"/>
                  <a:pt x="0" y="310866"/>
                  <a:pt x="0" y="0"/>
                </a:cubicBezTo>
                <a:close/>
              </a:path>
            </a:pathLst>
          </a:cu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>
                <a:latin typeface="Garamond" panose="02020404030301010803" pitchFamily="18" charset="0"/>
              </a:rPr>
              <a:t>Hadoop </a:t>
            </a:r>
            <a:r>
              <a:rPr lang="en-US" sz="4500" dirty="0" smtClean="0">
                <a:latin typeface="Garamond" panose="02020404030301010803" pitchFamily="18" charset="0"/>
              </a:rPr>
              <a:t>+ Traditional </a:t>
            </a:r>
            <a:r>
              <a:rPr lang="en-US" sz="4500" dirty="0">
                <a:latin typeface="Garamond" panose="02020404030301010803" pitchFamily="18" charset="0"/>
              </a:rPr>
              <a:t>methods </a:t>
            </a:r>
          </a:p>
        </p:txBody>
      </p:sp>
      <p:cxnSp>
        <p:nvCxnSpPr>
          <p:cNvPr id="4" name="Straight Connector 3"/>
          <p:cNvCxnSpPr>
            <a:stCxn id="3" idx="3"/>
            <a:endCxn id="3" idx="2"/>
          </p:cNvCxnSpPr>
          <p:nvPr/>
        </p:nvCxnSpPr>
        <p:spPr>
          <a:xfrm>
            <a:off x="381000" y="1084997"/>
            <a:ext cx="8458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58538"/>
            <a:ext cx="8141532" cy="2484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7200" y="5671751"/>
            <a:ext cx="52551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US" sz="800" dirty="0"/>
              <a:t>http://www.datameer.com/technology/hadoop.html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2514600"/>
            <a:ext cx="2590800" cy="91440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r>
              <a:rPr lang="en-US" sz="4500" dirty="0" smtClean="0">
                <a:solidFill>
                  <a:schemeClr val="bg1"/>
                </a:solidFill>
                <a:latin typeface="Garamond" panose="02020404030301010803" pitchFamily="18" charset="0"/>
              </a:rPr>
              <a:t>Traditional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4510217"/>
            <a:ext cx="2193324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Single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Monolithic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Expensive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49313" y="4471088"/>
            <a:ext cx="2193324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Distributed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Scaling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Commodity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361038" y="6504368"/>
            <a:ext cx="330337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Copyright 2016 Bloomberg L.P.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881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1172</Words>
  <Application>Microsoft Macintosh PowerPoint</Application>
  <PresentationFormat>On-screen Show (4:3)</PresentationFormat>
  <Paragraphs>354</Paragraphs>
  <Slides>39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Calibri</vt:lpstr>
      <vt:lpstr>Century</vt:lpstr>
      <vt:lpstr>Garamond</vt:lpstr>
      <vt:lpstr>Segoe</vt:lpstr>
      <vt:lpstr>Wingdings</vt:lpstr>
      <vt:lpstr>Office Theme</vt:lpstr>
      <vt:lpstr>Custom Design</vt:lpstr>
      <vt:lpstr>Data Analytics &amp; Data Science - Big Data Platforms</vt:lpstr>
      <vt:lpstr>Speaker Bio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your time !!!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DRIVEN NYC</dc:title>
  <dc:creator>linda</dc:creator>
  <cp:lastModifiedBy>Microsoft Office User</cp:lastModifiedBy>
  <cp:revision>43</cp:revision>
  <dcterms:created xsi:type="dcterms:W3CDTF">2016-02-12T16:38:22Z</dcterms:created>
  <dcterms:modified xsi:type="dcterms:W3CDTF">2016-11-07T03:17:41Z</dcterms:modified>
</cp:coreProperties>
</file>